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5"/>
  </p:notesMasterIdLst>
  <p:sldIdLst>
    <p:sldId id="279" r:id="rId5"/>
    <p:sldId id="280" r:id="rId6"/>
    <p:sldId id="296" r:id="rId7"/>
    <p:sldId id="297" r:id="rId8"/>
    <p:sldId id="298" r:id="rId9"/>
    <p:sldId id="299" r:id="rId10"/>
    <p:sldId id="300" r:id="rId11"/>
    <p:sldId id="301" r:id="rId12"/>
    <p:sldId id="302" r:id="rId13"/>
    <p:sldId id="303" r:id="rId14"/>
    <p:sldId id="308" r:id="rId15"/>
    <p:sldId id="309" r:id="rId16"/>
    <p:sldId id="294" r:id="rId17"/>
    <p:sldId id="313" r:id="rId18"/>
    <p:sldId id="314" r:id="rId19"/>
    <p:sldId id="312" r:id="rId20"/>
    <p:sldId id="306" r:id="rId21"/>
    <p:sldId id="304" r:id="rId22"/>
    <p:sldId id="305" r:id="rId23"/>
    <p:sldId id="28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64" d="100"/>
          <a:sy n="64" d="100"/>
        </p:scale>
        <p:origin x="97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12/11/2022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DE88F-1F85-4A27-9D34-D74A50E7B0DA}" type="slidenum">
              <a:rPr lang="en-US" smtClean="0"/>
              <a:t>7</a:t>
            </a:fld>
            <a:endParaRPr lang="en-US" dirty="0"/>
          </a:p>
        </p:txBody>
      </p:sp>
    </p:spTree>
    <p:extLst>
      <p:ext uri="{BB962C8B-B14F-4D97-AF65-F5344CB8AC3E}">
        <p14:creationId xmlns:p14="http://schemas.microsoft.com/office/powerpoint/2010/main" val="1977744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12/11/2022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12/11/2022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mailto:vbillaka@kent.edu" TargetMode="External"/><Relationship Id="rId3" Type="http://schemas.openxmlformats.org/officeDocument/2006/relationships/notesSlide" Target="../notesSlides/notesSlide1.xml"/><Relationship Id="rId7" Type="http://schemas.openxmlformats.org/officeDocument/2006/relationships/hyperlink" Target="mailto:snossam@kent.edu" TargetMode="External"/><Relationship Id="rId12"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1.xml"/><Relationship Id="rId6" Type="http://schemas.openxmlformats.org/officeDocument/2006/relationships/image" Target="../media/image7.png"/><Relationship Id="rId11" Type="http://schemas.openxmlformats.org/officeDocument/2006/relationships/image" Target="../media/image8.png"/><Relationship Id="rId5" Type="http://schemas.openxmlformats.org/officeDocument/2006/relationships/image" Target="../media/image6.jpeg"/><Relationship Id="rId10" Type="http://schemas.openxmlformats.org/officeDocument/2006/relationships/hyperlink" Target="mailto:aguntipa@kent.edu" TargetMode="External"/><Relationship Id="rId4" Type="http://schemas.openxmlformats.org/officeDocument/2006/relationships/image" Target="../media/image1.jpeg"/><Relationship Id="rId9" Type="http://schemas.openxmlformats.org/officeDocument/2006/relationships/hyperlink" Target="mailto:lguthiko@kent.edu"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4.png"/><Relationship Id="rId7" Type="http://schemas.openxmlformats.org/officeDocument/2006/relationships/image" Target="../media/image33.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image" Target="../media/image35.png"/></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6.png"/><Relationship Id="rId1" Type="http://schemas.openxmlformats.org/officeDocument/2006/relationships/slideLayout" Target="../slideLayouts/slideLayout7.xml"/><Relationship Id="rId4" Type="http://schemas.openxmlformats.org/officeDocument/2006/relationships/image" Target="../media/image37.jpeg"/></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8.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57155" y="0"/>
            <a:ext cx="4669601" cy="685800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2693531" y="1057083"/>
            <a:ext cx="11230550" cy="2006286"/>
          </a:xfrm>
        </p:spPr>
        <p:txBody>
          <a:bodyPr anchor="b">
            <a:noAutofit/>
          </a:bodyPr>
          <a:lstStyle/>
          <a:p>
            <a:br>
              <a:rPr lang="en-US" sz="4000" b="1" i="0" dirty="0">
                <a:effectLst/>
                <a:latin typeface="Times New Roman" panose="02020603050405020304" pitchFamily="18" charset="0"/>
                <a:cs typeface="Times New Roman" panose="02020603050405020304" pitchFamily="18" charset="0"/>
              </a:rPr>
            </a:br>
            <a:r>
              <a:rPr lang="en-US" sz="4000" b="1" i="0" dirty="0">
                <a:effectLst/>
                <a:latin typeface="Times New Roman" panose="02020603050405020304" pitchFamily="18" charset="0"/>
                <a:cs typeface="Times New Roman" panose="02020603050405020304" pitchFamily="18" charset="0"/>
              </a:rPr>
              <a:t> </a:t>
            </a:r>
            <a:r>
              <a:rPr lang="en-US" sz="4000" b="1" i="0" dirty="0">
                <a:effectLst/>
                <a:cs typeface="Times New Roman" panose="02020603050405020304" pitchFamily="18" charset="0"/>
              </a:rPr>
              <a:t>Natural Language Processing </a:t>
            </a:r>
            <a:br>
              <a:rPr lang="en-US" sz="4000" b="1" i="0" dirty="0">
                <a:effectLst/>
                <a:cs typeface="Times New Roman" panose="02020603050405020304" pitchFamily="18" charset="0"/>
              </a:rPr>
            </a:br>
            <a:r>
              <a:rPr lang="en-US" sz="4000" b="1" i="0" dirty="0">
                <a:effectLst/>
                <a:cs typeface="Times New Roman" panose="02020603050405020304" pitchFamily="18" charset="0"/>
              </a:rPr>
              <a:t>with </a:t>
            </a:r>
            <a:br>
              <a:rPr lang="en-US" sz="4000" b="1" i="0" dirty="0">
                <a:effectLst/>
                <a:cs typeface="Times New Roman" panose="02020603050405020304" pitchFamily="18" charset="0"/>
              </a:rPr>
            </a:br>
            <a:r>
              <a:rPr lang="en-US" sz="4000" b="1" i="0" dirty="0">
                <a:effectLst/>
                <a:cs typeface="Times New Roman" panose="02020603050405020304" pitchFamily="18" charset="0"/>
              </a:rPr>
              <a:t>Disaster Tweets</a:t>
            </a:r>
            <a:endParaRPr lang="en-US" sz="4400" b="1" dirty="0">
              <a:cs typeface="Times New Roman" panose="02020603050405020304" pitchFamily="18" charset="0"/>
            </a:endParaRP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748201" y="3872060"/>
            <a:ext cx="7275660" cy="3225283"/>
          </a:xfrm>
        </p:spPr>
        <p:txBody>
          <a:bodyPr anchor="t">
            <a:normAutofit/>
          </a:bodyPr>
          <a:lstStyle/>
          <a:p>
            <a:pPr marL="36900" indent="0" algn="r">
              <a:buNone/>
            </a:pPr>
            <a:r>
              <a:rPr lang="en-US" sz="2000" dirty="0">
                <a:latin typeface="Times New Roman" panose="02020603050405020304" pitchFamily="18" charset="0"/>
                <a:cs typeface="Times New Roman" panose="02020603050405020304" pitchFamily="18" charset="0"/>
              </a:rPr>
              <a:t>Sai Kumar Reddy </a:t>
            </a:r>
            <a:r>
              <a:rPr lang="en-US" sz="2000" dirty="0" err="1">
                <a:latin typeface="Times New Roman" panose="02020603050405020304" pitchFamily="18" charset="0"/>
                <a:cs typeface="Times New Roman" panose="02020603050405020304" pitchFamily="18" charset="0"/>
              </a:rPr>
              <a:t>Nossam</a:t>
            </a:r>
            <a:r>
              <a:rPr lang="en-US" sz="2000" dirty="0">
                <a:latin typeface="Times New Roman" panose="02020603050405020304" pitchFamily="18" charset="0"/>
                <a:cs typeface="Times New Roman" panose="02020603050405020304" pitchFamily="18" charset="0"/>
              </a:rPr>
              <a:t> - </a:t>
            </a:r>
            <a:r>
              <a:rPr lang="en-US" sz="2000" dirty="0">
                <a:solidFill>
                  <a:srgbClr val="00B0F0"/>
                </a:solidFill>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snossam@kent.edu</a:t>
            </a:r>
            <a:endParaRPr lang="en-US" sz="2000" dirty="0">
              <a:solidFill>
                <a:srgbClr val="00B0F0"/>
              </a:solidFill>
              <a:latin typeface="Times New Roman" panose="02020603050405020304" pitchFamily="18" charset="0"/>
              <a:cs typeface="Times New Roman" panose="02020603050405020304" pitchFamily="18" charset="0"/>
            </a:endParaRPr>
          </a:p>
          <a:p>
            <a:pPr marL="36900" indent="0" algn="r">
              <a:buNone/>
            </a:pPr>
            <a:r>
              <a:rPr lang="en-US" sz="2000" dirty="0">
                <a:latin typeface="Times New Roman" panose="02020603050405020304" pitchFamily="18" charset="0"/>
                <a:cs typeface="Times New Roman" panose="02020603050405020304" pitchFamily="18" charset="0"/>
              </a:rPr>
              <a:t>Vineeth Billa Kanti - </a:t>
            </a:r>
            <a:r>
              <a:rPr lang="en-US" sz="2000" dirty="0">
                <a:solidFill>
                  <a:srgbClr val="00B0F0"/>
                </a:solidFill>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vbillaka@kent.edu</a:t>
            </a:r>
            <a:endParaRPr lang="en-US" sz="2000" dirty="0">
              <a:latin typeface="Times New Roman" panose="02020603050405020304" pitchFamily="18" charset="0"/>
              <a:cs typeface="Times New Roman" panose="02020603050405020304" pitchFamily="18" charset="0"/>
            </a:endParaRPr>
          </a:p>
          <a:p>
            <a:pPr marL="36900" indent="0" algn="r">
              <a:buNone/>
            </a:pPr>
            <a:r>
              <a:rPr lang="en-US" sz="2000" dirty="0" err="1">
                <a:latin typeface="Times New Roman" panose="02020603050405020304" pitchFamily="18" charset="0"/>
                <a:cs typeface="Times New Roman" panose="02020603050405020304" pitchFamily="18" charset="0"/>
              </a:rPr>
              <a:t>Likitha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Guthikonda</a:t>
            </a:r>
            <a:r>
              <a:rPr lang="en-US" sz="2000" dirty="0">
                <a:latin typeface="Times New Roman" panose="02020603050405020304" pitchFamily="18" charset="0"/>
                <a:cs typeface="Times New Roman" panose="02020603050405020304" pitchFamily="18" charset="0"/>
              </a:rPr>
              <a:t> - </a:t>
            </a:r>
            <a:r>
              <a:rPr lang="en-US" sz="2000" dirty="0">
                <a:solidFill>
                  <a:srgbClr val="00B0F0"/>
                </a:solidFill>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lguthiko@kent.edu</a:t>
            </a:r>
            <a:endParaRPr lang="en-US" sz="2000" dirty="0">
              <a:latin typeface="Times New Roman" panose="02020603050405020304" pitchFamily="18" charset="0"/>
              <a:cs typeface="Times New Roman" panose="02020603050405020304" pitchFamily="18" charset="0"/>
            </a:endParaRPr>
          </a:p>
          <a:p>
            <a:pPr marL="36900" indent="0" algn="r">
              <a:buNone/>
            </a:pPr>
            <a:r>
              <a:rPr lang="en-US" sz="2000" dirty="0" err="1">
                <a:latin typeface="Times New Roman" panose="02020603050405020304" pitchFamily="18" charset="0"/>
                <a:cs typeface="Times New Roman" panose="02020603050405020304" pitchFamily="18" charset="0"/>
              </a:rPr>
              <a:t>Abhinay</a:t>
            </a:r>
            <a:r>
              <a:rPr lang="en-US" sz="2000" dirty="0">
                <a:latin typeface="Times New Roman" panose="02020603050405020304" pitchFamily="18" charset="0"/>
                <a:cs typeface="Times New Roman" panose="02020603050405020304" pitchFamily="18" charset="0"/>
              </a:rPr>
              <a:t> Reddy </a:t>
            </a:r>
            <a:r>
              <a:rPr lang="en-US" sz="2000" dirty="0" err="1">
                <a:latin typeface="Times New Roman" panose="02020603050405020304" pitchFamily="18" charset="0"/>
                <a:cs typeface="Times New Roman" panose="02020603050405020304" pitchFamily="18" charset="0"/>
              </a:rPr>
              <a:t>Guntipally</a:t>
            </a:r>
            <a:r>
              <a:rPr lang="en-US" sz="2000" dirty="0">
                <a:latin typeface="Times New Roman" panose="02020603050405020304" pitchFamily="18" charset="0"/>
                <a:cs typeface="Times New Roman" panose="02020603050405020304" pitchFamily="18" charset="0"/>
              </a:rPr>
              <a:t> - </a:t>
            </a:r>
            <a:r>
              <a:rPr lang="en-US" sz="2000" dirty="0">
                <a:solidFill>
                  <a:srgbClr val="00B0F0"/>
                </a:solidFill>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aguntipa@kent.edu</a:t>
            </a:r>
            <a:endParaRPr lang="en-US" sz="2000" dirty="0">
              <a:solidFill>
                <a:srgbClr val="00B0F0"/>
              </a:solidFill>
              <a:latin typeface="Times New Roman" panose="02020603050405020304" pitchFamily="18" charset="0"/>
              <a:cs typeface="Times New Roman" panose="02020603050405020304" pitchFamily="18" charset="0"/>
            </a:endParaRPr>
          </a:p>
          <a:p>
            <a:pPr marL="36900" lvl="0" indent="0" algn="r">
              <a:buNone/>
            </a:pPr>
            <a:endParaRPr lang="en-US" sz="2000" dirty="0">
              <a:latin typeface="Times New Roman" panose="02020603050405020304" pitchFamily="18" charset="0"/>
              <a:cs typeface="Times New Roman" panose="02020603050405020304" pitchFamily="18" charset="0"/>
            </a:endParaRPr>
          </a:p>
          <a:p>
            <a:pPr marL="36900" lvl="0" indent="0">
              <a:buNone/>
            </a:pPr>
            <a:endParaRPr lang="en-US" sz="2000" dirty="0">
              <a:latin typeface="Times New Roman" panose="02020603050405020304" pitchFamily="18" charset="0"/>
              <a:cs typeface="Times New Roman" panose="02020603050405020304" pitchFamily="18" charset="0"/>
            </a:endParaRPr>
          </a:p>
          <a:p>
            <a:pPr marL="36900" lvl="0" indent="0">
              <a:buNone/>
            </a:pPr>
            <a:endParaRPr lang="en-US" sz="2000" dirty="0"/>
          </a:p>
          <a:p>
            <a:endParaRPr lang="en-US" sz="2000" dirty="0"/>
          </a:p>
        </p:txBody>
      </p:sp>
      <p:pic>
        <p:nvPicPr>
          <p:cNvPr id="1030" name="Picture 6" descr="Kent State University Logo Black and White – Brands Logos">
            <a:extLst>
              <a:ext uri="{FF2B5EF4-FFF2-40B4-BE49-F238E27FC236}">
                <a16:creationId xmlns:a16="http://schemas.microsoft.com/office/drawing/2014/main" id="{6DA1B8ED-DE65-206C-1067-15285969F49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9829" y="-535094"/>
            <a:ext cx="4385782" cy="427842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Black And White Twitter Icon | Twitter icon png, Twitter logo, Instagram  highlight icons">
            <a:extLst>
              <a:ext uri="{FF2B5EF4-FFF2-40B4-BE49-F238E27FC236}">
                <a16:creationId xmlns:a16="http://schemas.microsoft.com/office/drawing/2014/main" id="{438F4AC8-F0ED-CE95-3C4A-1EA82733AD18}"/>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87370" y="2571775"/>
            <a:ext cx="3413290" cy="3413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02356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368823-3A35-3116-DF74-EC6FC5D2A1E0}"/>
              </a:ext>
            </a:extLst>
          </p:cNvPr>
          <p:cNvSpPr/>
          <p:nvPr/>
        </p:nvSpPr>
        <p:spPr>
          <a:xfrm>
            <a:off x="480769" y="214060"/>
            <a:ext cx="2243578" cy="78518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BERT’s Functionality</a:t>
            </a:r>
          </a:p>
        </p:txBody>
      </p:sp>
      <p:pic>
        <p:nvPicPr>
          <p:cNvPr id="9" name="Picture 8">
            <a:extLst>
              <a:ext uri="{FF2B5EF4-FFF2-40B4-BE49-F238E27FC236}">
                <a16:creationId xmlns:a16="http://schemas.microsoft.com/office/drawing/2014/main" id="{AA77FEA5-FC70-023B-03A6-0A1DD016D17C}"/>
              </a:ext>
            </a:extLst>
          </p:cNvPr>
          <p:cNvPicPr>
            <a:picLocks noChangeAspect="1"/>
          </p:cNvPicPr>
          <p:nvPr/>
        </p:nvPicPr>
        <p:blipFill>
          <a:blip r:embed="rId2"/>
          <a:stretch>
            <a:fillRect/>
          </a:stretch>
        </p:blipFill>
        <p:spPr>
          <a:xfrm>
            <a:off x="188538" y="1094268"/>
            <a:ext cx="7164370" cy="2630760"/>
          </a:xfrm>
          <a:prstGeom prst="rect">
            <a:avLst/>
          </a:prstGeom>
        </p:spPr>
      </p:pic>
      <p:pic>
        <p:nvPicPr>
          <p:cNvPr id="10" name="Picture 9">
            <a:extLst>
              <a:ext uri="{FF2B5EF4-FFF2-40B4-BE49-F238E27FC236}">
                <a16:creationId xmlns:a16="http://schemas.microsoft.com/office/drawing/2014/main" id="{EACCD550-26B0-5471-19BB-3D45A8B342CE}"/>
              </a:ext>
            </a:extLst>
          </p:cNvPr>
          <p:cNvPicPr>
            <a:picLocks noChangeAspect="1"/>
          </p:cNvPicPr>
          <p:nvPr/>
        </p:nvPicPr>
        <p:blipFill>
          <a:blip r:embed="rId3"/>
          <a:stretch>
            <a:fillRect/>
          </a:stretch>
        </p:blipFill>
        <p:spPr>
          <a:xfrm>
            <a:off x="4383465" y="3941844"/>
            <a:ext cx="7692272" cy="2702925"/>
          </a:xfrm>
          <a:prstGeom prst="rect">
            <a:avLst/>
          </a:prstGeom>
        </p:spPr>
      </p:pic>
      <p:sp>
        <p:nvSpPr>
          <p:cNvPr id="11" name="Rectangle 10">
            <a:extLst>
              <a:ext uri="{FF2B5EF4-FFF2-40B4-BE49-F238E27FC236}">
                <a16:creationId xmlns:a16="http://schemas.microsoft.com/office/drawing/2014/main" id="{3072633D-6BF7-BCC6-89F4-F0D4B5ABF581}"/>
              </a:ext>
            </a:extLst>
          </p:cNvPr>
          <p:cNvSpPr/>
          <p:nvPr/>
        </p:nvSpPr>
        <p:spPr>
          <a:xfrm>
            <a:off x="8257880" y="1395167"/>
            <a:ext cx="2290714" cy="7070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Loading BERT Model</a:t>
            </a:r>
          </a:p>
        </p:txBody>
      </p:sp>
      <p:sp>
        <p:nvSpPr>
          <p:cNvPr id="12" name="Rectangle 11">
            <a:extLst>
              <a:ext uri="{FF2B5EF4-FFF2-40B4-BE49-F238E27FC236}">
                <a16:creationId xmlns:a16="http://schemas.microsoft.com/office/drawing/2014/main" id="{1BCA26ED-68D3-BC7F-DE75-0191C3C3BD3B}"/>
              </a:ext>
            </a:extLst>
          </p:cNvPr>
          <p:cNvSpPr/>
          <p:nvPr/>
        </p:nvSpPr>
        <p:spPr>
          <a:xfrm>
            <a:off x="688156" y="4487159"/>
            <a:ext cx="3261675" cy="7352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Converting of text data into BERT input Format</a:t>
            </a:r>
          </a:p>
        </p:txBody>
      </p:sp>
      <p:sp>
        <p:nvSpPr>
          <p:cNvPr id="13" name="Arrow: Right 12">
            <a:extLst>
              <a:ext uri="{FF2B5EF4-FFF2-40B4-BE49-F238E27FC236}">
                <a16:creationId xmlns:a16="http://schemas.microsoft.com/office/drawing/2014/main" id="{614E61C3-D1F5-80F5-021B-B495AA320E43}"/>
              </a:ext>
            </a:extLst>
          </p:cNvPr>
          <p:cNvSpPr/>
          <p:nvPr/>
        </p:nvSpPr>
        <p:spPr>
          <a:xfrm rot="10800000">
            <a:off x="7503736" y="1748672"/>
            <a:ext cx="575035" cy="14611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Arrow: Right 13">
            <a:extLst>
              <a:ext uri="{FF2B5EF4-FFF2-40B4-BE49-F238E27FC236}">
                <a16:creationId xmlns:a16="http://schemas.microsoft.com/office/drawing/2014/main" id="{1FA2232C-31C0-D5E5-89C3-378C1D42355A}"/>
              </a:ext>
            </a:extLst>
          </p:cNvPr>
          <p:cNvSpPr/>
          <p:nvPr/>
        </p:nvSpPr>
        <p:spPr>
          <a:xfrm>
            <a:off x="3435804" y="5293306"/>
            <a:ext cx="730844" cy="2441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57621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368823-3A35-3116-DF74-EC6FC5D2A1E0}"/>
              </a:ext>
            </a:extLst>
          </p:cNvPr>
          <p:cNvSpPr/>
          <p:nvPr/>
        </p:nvSpPr>
        <p:spPr>
          <a:xfrm>
            <a:off x="480769" y="214060"/>
            <a:ext cx="2243578" cy="38554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BERT’s Functionality</a:t>
            </a:r>
          </a:p>
        </p:txBody>
      </p:sp>
      <p:sp>
        <p:nvSpPr>
          <p:cNvPr id="11" name="Rectangle 10">
            <a:extLst>
              <a:ext uri="{FF2B5EF4-FFF2-40B4-BE49-F238E27FC236}">
                <a16:creationId xmlns:a16="http://schemas.microsoft.com/office/drawing/2014/main" id="{3072633D-6BF7-BCC6-89F4-F0D4B5ABF581}"/>
              </a:ext>
            </a:extLst>
          </p:cNvPr>
          <p:cNvSpPr/>
          <p:nvPr/>
        </p:nvSpPr>
        <p:spPr>
          <a:xfrm>
            <a:off x="8257880" y="1395167"/>
            <a:ext cx="2290714" cy="7070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Building the Model Architecture</a:t>
            </a:r>
          </a:p>
        </p:txBody>
      </p:sp>
      <p:sp>
        <p:nvSpPr>
          <p:cNvPr id="12" name="Rectangle 11">
            <a:extLst>
              <a:ext uri="{FF2B5EF4-FFF2-40B4-BE49-F238E27FC236}">
                <a16:creationId xmlns:a16="http://schemas.microsoft.com/office/drawing/2014/main" id="{1BCA26ED-68D3-BC7F-DE75-0191C3C3BD3B}"/>
              </a:ext>
            </a:extLst>
          </p:cNvPr>
          <p:cNvSpPr/>
          <p:nvPr/>
        </p:nvSpPr>
        <p:spPr>
          <a:xfrm>
            <a:off x="688156" y="4487159"/>
            <a:ext cx="3261675" cy="7352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Using the Adam optimizer</a:t>
            </a:r>
          </a:p>
        </p:txBody>
      </p:sp>
      <p:sp>
        <p:nvSpPr>
          <p:cNvPr id="13" name="Arrow: Right 12">
            <a:extLst>
              <a:ext uri="{FF2B5EF4-FFF2-40B4-BE49-F238E27FC236}">
                <a16:creationId xmlns:a16="http://schemas.microsoft.com/office/drawing/2014/main" id="{614E61C3-D1F5-80F5-021B-B495AA320E43}"/>
              </a:ext>
            </a:extLst>
          </p:cNvPr>
          <p:cNvSpPr/>
          <p:nvPr/>
        </p:nvSpPr>
        <p:spPr>
          <a:xfrm rot="10800000">
            <a:off x="7503736" y="1748672"/>
            <a:ext cx="575035" cy="14611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Arrow: Right 13">
            <a:extLst>
              <a:ext uri="{FF2B5EF4-FFF2-40B4-BE49-F238E27FC236}">
                <a16:creationId xmlns:a16="http://schemas.microsoft.com/office/drawing/2014/main" id="{1FA2232C-31C0-D5E5-89C3-378C1D42355A}"/>
              </a:ext>
            </a:extLst>
          </p:cNvPr>
          <p:cNvSpPr/>
          <p:nvPr/>
        </p:nvSpPr>
        <p:spPr>
          <a:xfrm>
            <a:off x="4171225" y="4796606"/>
            <a:ext cx="730844" cy="2441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3" name="Picture 2">
            <a:extLst>
              <a:ext uri="{FF2B5EF4-FFF2-40B4-BE49-F238E27FC236}">
                <a16:creationId xmlns:a16="http://schemas.microsoft.com/office/drawing/2014/main" id="{AED58D40-9CDC-4C64-2BEE-3249C3116BB7}"/>
              </a:ext>
            </a:extLst>
          </p:cNvPr>
          <p:cNvPicPr>
            <a:picLocks noChangeAspect="1"/>
          </p:cNvPicPr>
          <p:nvPr/>
        </p:nvPicPr>
        <p:blipFill>
          <a:blip r:embed="rId2"/>
          <a:stretch>
            <a:fillRect/>
          </a:stretch>
        </p:blipFill>
        <p:spPr>
          <a:xfrm>
            <a:off x="107486" y="111583"/>
            <a:ext cx="7306695" cy="2915057"/>
          </a:xfrm>
          <a:prstGeom prst="rect">
            <a:avLst/>
          </a:prstGeom>
        </p:spPr>
      </p:pic>
      <p:pic>
        <p:nvPicPr>
          <p:cNvPr id="6" name="Picture 5">
            <a:extLst>
              <a:ext uri="{FF2B5EF4-FFF2-40B4-BE49-F238E27FC236}">
                <a16:creationId xmlns:a16="http://schemas.microsoft.com/office/drawing/2014/main" id="{EB2F5B14-C6F1-3B64-7037-6B3F494858B3}"/>
              </a:ext>
            </a:extLst>
          </p:cNvPr>
          <p:cNvPicPr>
            <a:picLocks noChangeAspect="1"/>
          </p:cNvPicPr>
          <p:nvPr/>
        </p:nvPicPr>
        <p:blipFill>
          <a:blip r:embed="rId3"/>
          <a:stretch>
            <a:fillRect/>
          </a:stretch>
        </p:blipFill>
        <p:spPr>
          <a:xfrm>
            <a:off x="5123464" y="3430469"/>
            <a:ext cx="7068536" cy="3096057"/>
          </a:xfrm>
          <a:prstGeom prst="rect">
            <a:avLst/>
          </a:prstGeom>
        </p:spPr>
      </p:pic>
    </p:spTree>
    <p:extLst>
      <p:ext uri="{BB962C8B-B14F-4D97-AF65-F5344CB8AC3E}">
        <p14:creationId xmlns:p14="http://schemas.microsoft.com/office/powerpoint/2010/main" val="2137608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8368823-3A35-3116-DF74-EC6FC5D2A1E0}"/>
              </a:ext>
            </a:extLst>
          </p:cNvPr>
          <p:cNvSpPr/>
          <p:nvPr/>
        </p:nvSpPr>
        <p:spPr>
          <a:xfrm>
            <a:off x="480769" y="214060"/>
            <a:ext cx="2243578" cy="38554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BERT’s Functionality</a:t>
            </a:r>
          </a:p>
        </p:txBody>
      </p:sp>
      <p:sp>
        <p:nvSpPr>
          <p:cNvPr id="11" name="Rectangle 10">
            <a:extLst>
              <a:ext uri="{FF2B5EF4-FFF2-40B4-BE49-F238E27FC236}">
                <a16:creationId xmlns:a16="http://schemas.microsoft.com/office/drawing/2014/main" id="{3072633D-6BF7-BCC6-89F4-F0D4B5ABF581}"/>
              </a:ext>
            </a:extLst>
          </p:cNvPr>
          <p:cNvSpPr/>
          <p:nvPr/>
        </p:nvSpPr>
        <p:spPr>
          <a:xfrm>
            <a:off x="8257880" y="1395167"/>
            <a:ext cx="2290714" cy="7070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Fitting the Model</a:t>
            </a:r>
          </a:p>
        </p:txBody>
      </p:sp>
      <p:sp>
        <p:nvSpPr>
          <p:cNvPr id="12" name="Rectangle 11">
            <a:extLst>
              <a:ext uri="{FF2B5EF4-FFF2-40B4-BE49-F238E27FC236}">
                <a16:creationId xmlns:a16="http://schemas.microsoft.com/office/drawing/2014/main" id="{1BCA26ED-68D3-BC7F-DE75-0191C3C3BD3B}"/>
              </a:ext>
            </a:extLst>
          </p:cNvPr>
          <p:cNvSpPr/>
          <p:nvPr/>
        </p:nvSpPr>
        <p:spPr>
          <a:xfrm>
            <a:off x="480769" y="4487159"/>
            <a:ext cx="3179306" cy="7352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Accuracy</a:t>
            </a:r>
          </a:p>
        </p:txBody>
      </p:sp>
      <p:sp>
        <p:nvSpPr>
          <p:cNvPr id="13" name="Arrow: Right 12">
            <a:extLst>
              <a:ext uri="{FF2B5EF4-FFF2-40B4-BE49-F238E27FC236}">
                <a16:creationId xmlns:a16="http://schemas.microsoft.com/office/drawing/2014/main" id="{614E61C3-D1F5-80F5-021B-B495AA320E43}"/>
              </a:ext>
            </a:extLst>
          </p:cNvPr>
          <p:cNvSpPr/>
          <p:nvPr/>
        </p:nvSpPr>
        <p:spPr>
          <a:xfrm rot="10800000">
            <a:off x="7503736" y="1748672"/>
            <a:ext cx="575035" cy="14611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Arrow: Right 13">
            <a:extLst>
              <a:ext uri="{FF2B5EF4-FFF2-40B4-BE49-F238E27FC236}">
                <a16:creationId xmlns:a16="http://schemas.microsoft.com/office/drawing/2014/main" id="{1FA2232C-31C0-D5E5-89C3-378C1D42355A}"/>
              </a:ext>
            </a:extLst>
          </p:cNvPr>
          <p:cNvSpPr/>
          <p:nvPr/>
        </p:nvSpPr>
        <p:spPr>
          <a:xfrm>
            <a:off x="3984031" y="4755824"/>
            <a:ext cx="730844" cy="244182"/>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pic>
        <p:nvPicPr>
          <p:cNvPr id="5" name="Picture 4">
            <a:extLst>
              <a:ext uri="{FF2B5EF4-FFF2-40B4-BE49-F238E27FC236}">
                <a16:creationId xmlns:a16="http://schemas.microsoft.com/office/drawing/2014/main" id="{72501128-7E6E-33E5-E95B-04660449DFCD}"/>
              </a:ext>
            </a:extLst>
          </p:cNvPr>
          <p:cNvPicPr>
            <a:picLocks noChangeAspect="1"/>
          </p:cNvPicPr>
          <p:nvPr/>
        </p:nvPicPr>
        <p:blipFill>
          <a:blip r:embed="rId2"/>
          <a:stretch>
            <a:fillRect/>
          </a:stretch>
        </p:blipFill>
        <p:spPr>
          <a:xfrm>
            <a:off x="707646" y="937268"/>
            <a:ext cx="6706536" cy="1829055"/>
          </a:xfrm>
          <a:prstGeom prst="rect">
            <a:avLst/>
          </a:prstGeom>
        </p:spPr>
      </p:pic>
      <p:pic>
        <p:nvPicPr>
          <p:cNvPr id="8" name="Picture 7" descr="Table&#10;&#10;Description automatically generated">
            <a:extLst>
              <a:ext uri="{FF2B5EF4-FFF2-40B4-BE49-F238E27FC236}">
                <a16:creationId xmlns:a16="http://schemas.microsoft.com/office/drawing/2014/main" id="{177B8B3F-30CB-6423-20A0-24E8E8204BA1}"/>
              </a:ext>
            </a:extLst>
          </p:cNvPr>
          <p:cNvPicPr>
            <a:picLocks noChangeAspect="1"/>
          </p:cNvPicPr>
          <p:nvPr/>
        </p:nvPicPr>
        <p:blipFill>
          <a:blip r:embed="rId3"/>
          <a:stretch>
            <a:fillRect/>
          </a:stretch>
        </p:blipFill>
        <p:spPr>
          <a:xfrm>
            <a:off x="4714875" y="3031799"/>
            <a:ext cx="7477125" cy="3448050"/>
          </a:xfrm>
          <a:prstGeom prst="rect">
            <a:avLst/>
          </a:prstGeom>
        </p:spPr>
      </p:pic>
    </p:spTree>
    <p:extLst>
      <p:ext uri="{BB962C8B-B14F-4D97-AF65-F5344CB8AC3E}">
        <p14:creationId xmlns:p14="http://schemas.microsoft.com/office/powerpoint/2010/main" val="1248862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FFEF62-E5EB-07FF-E53A-ECF3B15F9DA2}"/>
              </a:ext>
            </a:extLst>
          </p:cNvPr>
          <p:cNvSpPr txBox="1"/>
          <p:nvPr/>
        </p:nvSpPr>
        <p:spPr>
          <a:xfrm>
            <a:off x="164891" y="599607"/>
            <a:ext cx="12027109" cy="3842655"/>
          </a:xfrm>
          <a:prstGeom prst="rect">
            <a:avLst/>
          </a:prstGeom>
          <a:noFill/>
        </p:spPr>
        <p:txBody>
          <a:bodyPr wrap="square">
            <a:spAutoFit/>
          </a:bodyPr>
          <a:lstStyle/>
          <a:p>
            <a:pPr marL="457200" indent="-457200" algn="just">
              <a:lnSpc>
                <a:spcPct val="107000"/>
              </a:lnSpc>
              <a:spcAft>
                <a:spcPts val="800"/>
              </a:spcAft>
              <a:buFont typeface="Wingdings" panose="05000000000000000000" pitchFamily="2" charset="2"/>
              <a:buChar char="Ø"/>
            </a:pP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r>
              <a:rPr lang="en-US" sz="2400" b="0" i="0" dirty="0" err="1">
                <a:solidFill>
                  <a:srgbClr val="FFFFFF"/>
                </a:solidFill>
                <a:effectLst/>
                <a:latin typeface="Times New Roman" panose="02020603050405020304" pitchFamily="18" charset="0"/>
                <a:cs typeface="Times New Roman" panose="02020603050405020304" pitchFamily="18" charset="0"/>
              </a:rPr>
              <a:t>Streamlit</a:t>
            </a:r>
            <a:r>
              <a:rPr lang="en-US" sz="2400" b="0" i="0" dirty="0">
                <a:solidFill>
                  <a:srgbClr val="FFFFFF"/>
                </a:solidFill>
                <a:effectLst/>
                <a:latin typeface="Times New Roman" panose="02020603050405020304" pitchFamily="18" charset="0"/>
                <a:cs typeface="Times New Roman" panose="02020603050405020304" pitchFamily="18" charset="0"/>
              </a:rPr>
              <a:t> is an open-source app framework in Python language. </a:t>
            </a:r>
          </a:p>
          <a:p>
            <a:pPr marL="457200" indent="-457200" algn="just">
              <a:lnSpc>
                <a:spcPct val="107000"/>
              </a:lnSpc>
              <a:spcAft>
                <a:spcPts val="800"/>
              </a:spcAft>
              <a:buFont typeface="Wingdings" panose="05000000000000000000" pitchFamily="2" charset="2"/>
              <a:buChar char="Ø"/>
            </a:pPr>
            <a:r>
              <a:rPr lang="en-US" sz="2400" b="0" i="0" dirty="0">
                <a:solidFill>
                  <a:srgbClr val="FFFFFF"/>
                </a:solidFill>
                <a:effectLst/>
                <a:latin typeface="Times New Roman" panose="02020603050405020304" pitchFamily="18" charset="0"/>
                <a:cs typeface="Times New Roman" panose="02020603050405020304" pitchFamily="18" charset="0"/>
              </a:rPr>
              <a:t>It helps us create web apps for data science and machine learning in a short time. </a:t>
            </a:r>
          </a:p>
          <a:p>
            <a:pPr marL="457200" indent="-457200" algn="just">
              <a:lnSpc>
                <a:spcPct val="107000"/>
              </a:lnSpc>
              <a:spcAft>
                <a:spcPts val="800"/>
              </a:spcAft>
              <a:buFont typeface="Wingdings" panose="05000000000000000000" pitchFamily="2" charset="2"/>
              <a:buChar char="Ø"/>
            </a:pPr>
            <a:r>
              <a:rPr lang="en-US" sz="2400" b="0" i="0" dirty="0">
                <a:solidFill>
                  <a:srgbClr val="FFFFFF"/>
                </a:solidFill>
                <a:effectLst/>
                <a:latin typeface="Times New Roman" panose="02020603050405020304" pitchFamily="18" charset="0"/>
                <a:cs typeface="Times New Roman" panose="02020603050405020304" pitchFamily="18" charset="0"/>
              </a:rPr>
              <a:t>It is compatible with major Python libraries such as scikit-learn, </a:t>
            </a:r>
            <a:r>
              <a:rPr lang="en-US" sz="2400" b="0" i="0" dirty="0" err="1">
                <a:solidFill>
                  <a:srgbClr val="FFFFFF"/>
                </a:solidFill>
                <a:effectLst/>
                <a:latin typeface="Times New Roman" panose="02020603050405020304" pitchFamily="18" charset="0"/>
                <a:cs typeface="Times New Roman" panose="02020603050405020304" pitchFamily="18" charset="0"/>
              </a:rPr>
              <a:t>Keras</a:t>
            </a:r>
            <a:r>
              <a:rPr lang="en-US" sz="2400" b="0" i="0" dirty="0">
                <a:solidFill>
                  <a:srgbClr val="FFFFFF"/>
                </a:solidFill>
                <a:effectLst/>
                <a:latin typeface="Times New Roman" panose="02020603050405020304" pitchFamily="18" charset="0"/>
                <a:cs typeface="Times New Roman" panose="02020603050405020304" pitchFamily="18" charset="0"/>
              </a:rPr>
              <a:t>, </a:t>
            </a:r>
            <a:r>
              <a:rPr lang="en-US" sz="2400" b="0" i="0" dirty="0" err="1">
                <a:solidFill>
                  <a:srgbClr val="FFFFFF"/>
                </a:solidFill>
                <a:effectLst/>
                <a:latin typeface="Times New Roman" panose="02020603050405020304" pitchFamily="18" charset="0"/>
                <a:cs typeface="Times New Roman" panose="02020603050405020304" pitchFamily="18" charset="0"/>
              </a:rPr>
              <a:t>PyTorch</a:t>
            </a:r>
            <a:r>
              <a:rPr lang="en-US" sz="2400" b="0" i="0" dirty="0">
                <a:solidFill>
                  <a:srgbClr val="FFFFFF"/>
                </a:solidFill>
                <a:effectLst/>
                <a:latin typeface="Times New Roman" panose="02020603050405020304" pitchFamily="18" charset="0"/>
                <a:cs typeface="Times New Roman" panose="02020603050405020304" pitchFamily="18" charset="0"/>
              </a:rPr>
              <a:t>, </a:t>
            </a:r>
            <a:r>
              <a:rPr lang="en-US" sz="2400" b="0" i="0" dirty="0" err="1">
                <a:solidFill>
                  <a:srgbClr val="FFFFFF"/>
                </a:solidFill>
                <a:effectLst/>
                <a:latin typeface="Times New Roman" panose="02020603050405020304" pitchFamily="18" charset="0"/>
                <a:cs typeface="Times New Roman" panose="02020603050405020304" pitchFamily="18" charset="0"/>
              </a:rPr>
              <a:t>SymPy</a:t>
            </a:r>
            <a:r>
              <a:rPr lang="en-US" sz="2400" b="0" i="0" dirty="0">
                <a:solidFill>
                  <a:srgbClr val="FFFFFF"/>
                </a:solidFill>
                <a:effectLst/>
                <a:latin typeface="Times New Roman" panose="02020603050405020304" pitchFamily="18" charset="0"/>
                <a:cs typeface="Times New Roman" panose="02020603050405020304" pitchFamily="18" charset="0"/>
              </a:rPr>
              <a:t>(latex), NumPy, pandas, Matplotlib etc.</a:t>
            </a:r>
          </a:p>
          <a:p>
            <a:pPr marL="457200" indent="-457200" algn="just">
              <a:lnSpc>
                <a:spcPct val="107000"/>
              </a:lnSpc>
              <a:spcAft>
                <a:spcPts val="800"/>
              </a:spcAft>
              <a:buFont typeface="Wingdings" panose="05000000000000000000" pitchFamily="2" charset="2"/>
              <a:buChar char="Ø"/>
            </a:pPr>
            <a:r>
              <a:rPr lang="en-US" sz="2400" b="0" i="0" dirty="0" err="1">
                <a:effectLst/>
                <a:latin typeface="Times New Roman" panose="02020603050405020304" pitchFamily="18" charset="0"/>
                <a:cs typeface="Times New Roman" panose="02020603050405020304" pitchFamily="18" charset="0"/>
              </a:rPr>
              <a:t>Streamlit</a:t>
            </a:r>
            <a:r>
              <a:rPr lang="en-US" sz="2400" b="0" i="0" dirty="0">
                <a:effectLst/>
                <a:latin typeface="Times New Roman" panose="02020603050405020304" pitchFamily="18" charset="0"/>
                <a:cs typeface="Times New Roman" panose="02020603050405020304" pitchFamily="18" charset="0"/>
              </a:rPr>
              <a:t> allows us to write an app the same way you write a python code.</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DC7E3FB8-2496-A0F4-76EF-0B1D7776AEC2}"/>
              </a:ext>
            </a:extLst>
          </p:cNvPr>
          <p:cNvSpPr/>
          <p:nvPr/>
        </p:nvSpPr>
        <p:spPr>
          <a:xfrm>
            <a:off x="2471393" y="311084"/>
            <a:ext cx="7249213" cy="10180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err="1">
                <a:latin typeface="Times New Roman" panose="02020603050405020304" pitchFamily="18" charset="0"/>
                <a:cs typeface="Times New Roman" panose="02020603050405020304" pitchFamily="18" charset="0"/>
              </a:rPr>
              <a:t>Streamlit</a:t>
            </a:r>
            <a:endParaRPr lang="en-US" sz="2400" dirty="0"/>
          </a:p>
        </p:txBody>
      </p:sp>
      <p:pic>
        <p:nvPicPr>
          <p:cNvPr id="9" name="Picture 2" descr="Kent State University - Healthcare Management Degree Guide">
            <a:extLst>
              <a:ext uri="{FF2B5EF4-FFF2-40B4-BE49-F238E27FC236}">
                <a16:creationId xmlns:a16="http://schemas.microsoft.com/office/drawing/2014/main" id="{106E397F-E679-D4B2-C79B-3C96C0E6FC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344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FFEF62-E5EB-07FF-E53A-ECF3B15F9DA2}"/>
              </a:ext>
            </a:extLst>
          </p:cNvPr>
          <p:cNvSpPr txBox="1"/>
          <p:nvPr/>
        </p:nvSpPr>
        <p:spPr>
          <a:xfrm>
            <a:off x="164891" y="599607"/>
            <a:ext cx="12027109" cy="5525936"/>
          </a:xfrm>
          <a:prstGeom prst="rect">
            <a:avLst/>
          </a:prstGeom>
          <a:noFill/>
        </p:spPr>
        <p:txBody>
          <a:bodyPr wrap="square">
            <a:spAutoFit/>
          </a:bodyPr>
          <a:lstStyle/>
          <a:p>
            <a:pPr marL="457200" indent="-457200" algn="just">
              <a:lnSpc>
                <a:spcPct val="107000"/>
              </a:lnSpc>
              <a:spcAft>
                <a:spcPts val="800"/>
              </a:spcAft>
              <a:buFont typeface="Wingdings" panose="05000000000000000000" pitchFamily="2" charset="2"/>
              <a:buChar char="Ø"/>
            </a:pP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If the source code of the </a:t>
            </a:r>
            <a:r>
              <a:rPr lang="en-US" sz="2400" b="0" i="0" dirty="0" err="1">
                <a:effectLst/>
                <a:latin typeface="Times New Roman" panose="02020603050405020304" pitchFamily="18" charset="0"/>
                <a:cs typeface="Times New Roman" panose="02020603050405020304" pitchFamily="18" charset="0"/>
              </a:rPr>
              <a:t>streamlit’s</a:t>
            </a:r>
            <a:r>
              <a:rPr lang="en-US" sz="2400" b="0" i="0" dirty="0">
                <a:effectLst/>
                <a:latin typeface="Times New Roman" panose="02020603050405020304" pitchFamily="18" charset="0"/>
                <a:cs typeface="Times New Roman" panose="02020603050405020304" pitchFamily="18" charset="0"/>
              </a:rPr>
              <a:t> python script changes the app shows whether to rerun the application or not in the top-right corner. </a:t>
            </a:r>
            <a:r>
              <a:rPr lang="en-US" sz="2400" dirty="0">
                <a:latin typeface="Times New Roman" panose="02020603050405020304" pitchFamily="18" charset="0"/>
                <a:cs typeface="Times New Roman" panose="02020603050405020304" pitchFamily="18" charset="0"/>
              </a:rPr>
              <a:t>We</a:t>
            </a:r>
            <a:r>
              <a:rPr lang="en-US" sz="2400" b="0" i="0" dirty="0">
                <a:effectLst/>
                <a:latin typeface="Times New Roman" panose="02020603050405020304" pitchFamily="18" charset="0"/>
                <a:cs typeface="Times New Roman" panose="02020603050405020304" pitchFamily="18" charset="0"/>
              </a:rPr>
              <a:t> can also select the ‘Always rerun’ option to rerun always when the source script changes.</a:t>
            </a:r>
          </a:p>
          <a:p>
            <a:pPr marL="457200" indent="-457200" algn="just">
              <a:lnSpc>
                <a:spcPct val="107000"/>
              </a:lnSpc>
              <a:spcAft>
                <a:spcPts val="800"/>
              </a:spcAf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endParaRPr lang="en-US" sz="2400" b="0" i="0" dirty="0">
              <a:effectLst/>
              <a:latin typeface="Times New Roman" panose="02020603050405020304" pitchFamily="18" charset="0"/>
              <a:cs typeface="Times New Roman" panose="02020603050405020304" pitchFamily="18" charset="0"/>
            </a:endParaRPr>
          </a:p>
          <a:p>
            <a:pPr algn="just">
              <a:lnSpc>
                <a:spcPct val="107000"/>
              </a:lnSpc>
              <a:spcAft>
                <a:spcPts val="800"/>
              </a:spcAft>
            </a:pPr>
            <a:endParaRPr lang="en-US" sz="2400" b="0" i="0" dirty="0">
              <a:effectLst/>
              <a:latin typeface="Times New Roman" panose="02020603050405020304" pitchFamily="18" charset="0"/>
              <a:cs typeface="Times New Roman" panose="02020603050405020304" pitchFamily="18" charset="0"/>
            </a:endParaRPr>
          </a:p>
          <a:p>
            <a:pPr marL="457200" indent="-457200" algn="just">
              <a:lnSpc>
                <a:spcPct val="107000"/>
              </a:lnSpc>
              <a:spcAft>
                <a:spcPts val="800"/>
              </a:spcAft>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This makes our development flow much easier, every time we make some changes it’ll reflect immediately in our web app. This loop between coding and viewing results live makes our work seamlessly with </a:t>
            </a:r>
            <a:r>
              <a:rPr lang="en-US" sz="2400" b="0" i="0" dirty="0" err="1">
                <a:effectLst/>
                <a:latin typeface="Times New Roman" panose="02020603050405020304" pitchFamily="18" charset="0"/>
                <a:cs typeface="Times New Roman" panose="02020603050405020304" pitchFamily="18" charset="0"/>
              </a:rPr>
              <a:t>streamlit</a:t>
            </a:r>
            <a:r>
              <a:rPr lang="en-US" sz="2400" b="0" i="0" dirty="0">
                <a:effectLst/>
                <a:latin typeface="Times New Roman" panose="02020603050405020304" pitchFamily="18" charset="0"/>
                <a:cs typeface="Times New Roman" panose="02020603050405020304" pitchFamily="18" charset="0"/>
              </a:rPr>
              <a:t>.</a:t>
            </a:r>
          </a:p>
          <a:p>
            <a:pPr algn="just">
              <a:lnSpc>
                <a:spcPct val="107000"/>
              </a:lnSpc>
              <a:spcAft>
                <a:spcPts val="800"/>
              </a:spcAft>
            </a:pP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DC7E3FB8-2496-A0F4-76EF-0B1D7776AEC2}"/>
              </a:ext>
            </a:extLst>
          </p:cNvPr>
          <p:cNvSpPr/>
          <p:nvPr/>
        </p:nvSpPr>
        <p:spPr>
          <a:xfrm>
            <a:off x="2471393" y="311084"/>
            <a:ext cx="7249213" cy="10180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err="1">
                <a:latin typeface="Times New Roman" panose="02020603050405020304" pitchFamily="18" charset="0"/>
                <a:cs typeface="Times New Roman" panose="02020603050405020304" pitchFamily="18" charset="0"/>
              </a:rPr>
              <a:t>Streamlit</a:t>
            </a:r>
            <a:r>
              <a:rPr lang="en-US" sz="2400" dirty="0">
                <a:latin typeface="Times New Roman" panose="02020603050405020304" pitchFamily="18" charset="0"/>
                <a:cs typeface="Times New Roman" panose="02020603050405020304" pitchFamily="18" charset="0"/>
              </a:rPr>
              <a:t> – Development Flow</a:t>
            </a:r>
            <a:endParaRPr lang="en-US" sz="2400" dirty="0"/>
          </a:p>
        </p:txBody>
      </p:sp>
      <p:pic>
        <p:nvPicPr>
          <p:cNvPr id="9" name="Picture 2" descr="Kent State University - Healthcare Management Degree Guide">
            <a:extLst>
              <a:ext uri="{FF2B5EF4-FFF2-40B4-BE49-F238E27FC236}">
                <a16:creationId xmlns:a16="http://schemas.microsoft.com/office/drawing/2014/main" id="{106E397F-E679-D4B2-C79B-3C96C0E6FC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E6265D8-26EB-0701-0E11-1392E9DA8777}"/>
              </a:ext>
            </a:extLst>
          </p:cNvPr>
          <p:cNvPicPr>
            <a:picLocks noChangeAspect="1"/>
          </p:cNvPicPr>
          <p:nvPr/>
        </p:nvPicPr>
        <p:blipFill>
          <a:blip r:embed="rId3"/>
          <a:stretch>
            <a:fillRect/>
          </a:stretch>
        </p:blipFill>
        <p:spPr>
          <a:xfrm>
            <a:off x="2563203" y="3023254"/>
            <a:ext cx="7230484" cy="981212"/>
          </a:xfrm>
          <a:prstGeom prst="rect">
            <a:avLst/>
          </a:prstGeom>
        </p:spPr>
      </p:pic>
    </p:spTree>
    <p:extLst>
      <p:ext uri="{BB962C8B-B14F-4D97-AF65-F5344CB8AC3E}">
        <p14:creationId xmlns:p14="http://schemas.microsoft.com/office/powerpoint/2010/main" val="3687252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66CDA4A-6CAA-4FED-A424-FF9D363E93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0AB646-7EF9-BB9A-6664-7C590CC1417C}"/>
              </a:ext>
            </a:extLst>
          </p:cNvPr>
          <p:cNvSpPr>
            <a:spLocks noGrp="1"/>
          </p:cNvSpPr>
          <p:nvPr>
            <p:ph type="title"/>
          </p:nvPr>
        </p:nvSpPr>
        <p:spPr>
          <a:xfrm>
            <a:off x="1370693" y="4435229"/>
            <a:ext cx="9440034" cy="1059644"/>
          </a:xfrm>
        </p:spPr>
        <p:txBody>
          <a:bodyPr vert="horz" lIns="91440" tIns="45720" rIns="91440" bIns="45720" rtlCol="0" anchor="b">
            <a:normAutofit/>
          </a:bodyPr>
          <a:lstStyle/>
          <a:p>
            <a:r>
              <a:rPr lang="en-US" sz="4800" dirty="0"/>
              <a:t>Our Web Application using </a:t>
            </a:r>
            <a:r>
              <a:rPr lang="en-US" sz="4800" dirty="0" err="1"/>
              <a:t>Streamlit</a:t>
            </a:r>
            <a:endParaRPr lang="en-US" sz="4800" dirty="0"/>
          </a:p>
        </p:txBody>
      </p:sp>
      <p:pic>
        <p:nvPicPr>
          <p:cNvPr id="11" name="Picture 10">
            <a:extLst>
              <a:ext uri="{FF2B5EF4-FFF2-40B4-BE49-F238E27FC236}">
                <a16:creationId xmlns:a16="http://schemas.microsoft.com/office/drawing/2014/main" id="{9B0DB875-49E3-4B9D-8AAE-D81A127B664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pic>
        <p:nvPicPr>
          <p:cNvPr id="20" name="Picture 19">
            <a:extLst>
              <a:ext uri="{FF2B5EF4-FFF2-40B4-BE49-F238E27FC236}">
                <a16:creationId xmlns:a16="http://schemas.microsoft.com/office/drawing/2014/main" id="{E9C5EF74-E7F2-53AB-F042-F7918F872DDC}"/>
              </a:ext>
            </a:extLst>
          </p:cNvPr>
          <p:cNvPicPr>
            <a:picLocks noChangeAspect="1"/>
          </p:cNvPicPr>
          <p:nvPr/>
        </p:nvPicPr>
        <p:blipFill>
          <a:blip r:embed="rId4"/>
          <a:stretch>
            <a:fillRect/>
          </a:stretch>
        </p:blipFill>
        <p:spPr>
          <a:xfrm>
            <a:off x="1058753" y="547807"/>
            <a:ext cx="10119364" cy="4255812"/>
          </a:xfrm>
          <a:prstGeom prst="rect">
            <a:avLst/>
          </a:prstGeom>
        </p:spPr>
      </p:pic>
      <p:pic>
        <p:nvPicPr>
          <p:cNvPr id="22" name="Picture 21">
            <a:extLst>
              <a:ext uri="{FF2B5EF4-FFF2-40B4-BE49-F238E27FC236}">
                <a16:creationId xmlns:a16="http://schemas.microsoft.com/office/drawing/2014/main" id="{EEBB4366-427B-391A-8885-F7AACE4B2ED1}"/>
              </a:ext>
            </a:extLst>
          </p:cNvPr>
          <p:cNvPicPr>
            <a:picLocks noChangeAspect="1"/>
          </p:cNvPicPr>
          <p:nvPr/>
        </p:nvPicPr>
        <p:blipFill>
          <a:blip r:embed="rId5"/>
          <a:stretch>
            <a:fillRect/>
          </a:stretch>
        </p:blipFill>
        <p:spPr>
          <a:xfrm>
            <a:off x="1845565" y="269086"/>
            <a:ext cx="8478433" cy="4534533"/>
          </a:xfrm>
          <a:prstGeom prst="rect">
            <a:avLst/>
          </a:prstGeom>
        </p:spPr>
      </p:pic>
      <p:pic>
        <p:nvPicPr>
          <p:cNvPr id="24" name="Picture 23">
            <a:extLst>
              <a:ext uri="{FF2B5EF4-FFF2-40B4-BE49-F238E27FC236}">
                <a16:creationId xmlns:a16="http://schemas.microsoft.com/office/drawing/2014/main" id="{62601E1D-5CB0-53D7-06B3-D6E9C2E856B6}"/>
              </a:ext>
            </a:extLst>
          </p:cNvPr>
          <p:cNvPicPr>
            <a:picLocks noChangeAspect="1"/>
          </p:cNvPicPr>
          <p:nvPr/>
        </p:nvPicPr>
        <p:blipFill>
          <a:blip r:embed="rId6"/>
          <a:stretch>
            <a:fillRect/>
          </a:stretch>
        </p:blipFill>
        <p:spPr>
          <a:xfrm>
            <a:off x="1348258" y="259560"/>
            <a:ext cx="8811855" cy="4544059"/>
          </a:xfrm>
          <a:prstGeom prst="rect">
            <a:avLst/>
          </a:prstGeom>
        </p:spPr>
      </p:pic>
      <p:pic>
        <p:nvPicPr>
          <p:cNvPr id="26" name="Picture 25">
            <a:extLst>
              <a:ext uri="{FF2B5EF4-FFF2-40B4-BE49-F238E27FC236}">
                <a16:creationId xmlns:a16="http://schemas.microsoft.com/office/drawing/2014/main" id="{4068A8AB-CE9F-EBD7-ACB2-F30C960B873E}"/>
              </a:ext>
            </a:extLst>
          </p:cNvPr>
          <p:cNvPicPr>
            <a:picLocks noChangeAspect="1"/>
          </p:cNvPicPr>
          <p:nvPr/>
        </p:nvPicPr>
        <p:blipFill>
          <a:blip r:embed="rId7"/>
          <a:stretch>
            <a:fillRect/>
          </a:stretch>
        </p:blipFill>
        <p:spPr>
          <a:xfrm>
            <a:off x="1378464" y="197171"/>
            <a:ext cx="8745170" cy="4258269"/>
          </a:xfrm>
          <a:prstGeom prst="rect">
            <a:avLst/>
          </a:prstGeom>
        </p:spPr>
      </p:pic>
      <p:pic>
        <p:nvPicPr>
          <p:cNvPr id="28" name="Picture 27">
            <a:extLst>
              <a:ext uri="{FF2B5EF4-FFF2-40B4-BE49-F238E27FC236}">
                <a16:creationId xmlns:a16="http://schemas.microsoft.com/office/drawing/2014/main" id="{BEA5AC68-8AED-BFFF-5105-CE90EF52E800}"/>
              </a:ext>
            </a:extLst>
          </p:cNvPr>
          <p:cNvPicPr>
            <a:picLocks noChangeAspect="1"/>
          </p:cNvPicPr>
          <p:nvPr/>
        </p:nvPicPr>
        <p:blipFill>
          <a:blip r:embed="rId8"/>
          <a:stretch>
            <a:fillRect/>
          </a:stretch>
        </p:blipFill>
        <p:spPr>
          <a:xfrm>
            <a:off x="1845565" y="17469"/>
            <a:ext cx="7916380" cy="4877481"/>
          </a:xfrm>
          <a:prstGeom prst="rect">
            <a:avLst/>
          </a:prstGeom>
        </p:spPr>
      </p:pic>
      <p:pic>
        <p:nvPicPr>
          <p:cNvPr id="30" name="Picture 29">
            <a:extLst>
              <a:ext uri="{FF2B5EF4-FFF2-40B4-BE49-F238E27FC236}">
                <a16:creationId xmlns:a16="http://schemas.microsoft.com/office/drawing/2014/main" id="{C73EE7C5-C821-1269-7EF8-6981B049CB85}"/>
              </a:ext>
            </a:extLst>
          </p:cNvPr>
          <p:cNvPicPr>
            <a:picLocks noChangeAspect="1"/>
          </p:cNvPicPr>
          <p:nvPr/>
        </p:nvPicPr>
        <p:blipFill>
          <a:blip r:embed="rId9"/>
          <a:stretch>
            <a:fillRect/>
          </a:stretch>
        </p:blipFill>
        <p:spPr>
          <a:xfrm>
            <a:off x="991448" y="1080504"/>
            <a:ext cx="9564435" cy="2600688"/>
          </a:xfrm>
          <a:prstGeom prst="rect">
            <a:avLst/>
          </a:prstGeom>
        </p:spPr>
      </p:pic>
    </p:spTree>
    <p:extLst>
      <p:ext uri="{BB962C8B-B14F-4D97-AF65-F5344CB8AC3E}">
        <p14:creationId xmlns:p14="http://schemas.microsoft.com/office/powerpoint/2010/main" val="31206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ppt_x"/>
                                          </p:val>
                                        </p:tav>
                                        <p:tav tm="100000">
                                          <p:val>
                                            <p:strVal val="#ppt_x"/>
                                          </p:val>
                                        </p:tav>
                                      </p:tavLst>
                                    </p:anim>
                                    <p:anim calcmode="lin" valueType="num">
                                      <p:cBhvr additive="base">
                                        <p:cTn id="15"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xit" presetSubtype="0" fill="hold" nodeType="clickEffect">
                                  <p:stCondLst>
                                    <p:cond delay="0"/>
                                  </p:stCondLst>
                                  <p:childTnLst>
                                    <p:animEffect transition="out" filter="fade">
                                      <p:cBhvr>
                                        <p:cTn id="19" dur="1000"/>
                                        <p:tgtEl>
                                          <p:spTgt spid="20"/>
                                        </p:tgtEl>
                                      </p:cBhvr>
                                    </p:animEffect>
                                    <p:anim calcmode="lin" valueType="num">
                                      <p:cBhvr>
                                        <p:cTn id="20" dur="1000"/>
                                        <p:tgtEl>
                                          <p:spTgt spid="20"/>
                                        </p:tgtEl>
                                        <p:attrNameLst>
                                          <p:attrName>ppt_x</p:attrName>
                                        </p:attrNameLst>
                                      </p:cBhvr>
                                      <p:tavLst>
                                        <p:tav tm="0">
                                          <p:val>
                                            <p:strVal val="ppt_x"/>
                                          </p:val>
                                        </p:tav>
                                        <p:tav tm="100000">
                                          <p:val>
                                            <p:strVal val="ppt_x"/>
                                          </p:val>
                                        </p:tav>
                                      </p:tavLst>
                                    </p:anim>
                                    <p:anim calcmode="lin" valueType="num">
                                      <p:cBhvr>
                                        <p:cTn id="21" dur="1000"/>
                                        <p:tgtEl>
                                          <p:spTgt spid="20"/>
                                        </p:tgtEl>
                                        <p:attrNameLst>
                                          <p:attrName>ppt_y</p:attrName>
                                        </p:attrNameLst>
                                      </p:cBhvr>
                                      <p:tavLst>
                                        <p:tav tm="0">
                                          <p:val>
                                            <p:strVal val="ppt_y"/>
                                          </p:val>
                                        </p:tav>
                                        <p:tav tm="100000">
                                          <p:val>
                                            <p:strVal val="ppt_y+.1"/>
                                          </p:val>
                                        </p:tav>
                                      </p:tavLst>
                                    </p:anim>
                                    <p:set>
                                      <p:cBhvr>
                                        <p:cTn id="22" dur="1" fill="hold">
                                          <p:stCondLst>
                                            <p:cond delay="999"/>
                                          </p:stCondLst>
                                        </p:cTn>
                                        <p:tgtEl>
                                          <p:spTgt spid="2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ppt_x"/>
                                          </p:val>
                                        </p:tav>
                                        <p:tav tm="100000">
                                          <p:val>
                                            <p:strVal val="#ppt_x"/>
                                          </p:val>
                                        </p:tav>
                                      </p:tavLst>
                                    </p:anim>
                                    <p:anim calcmode="lin" valueType="num">
                                      <p:cBhvr additive="base">
                                        <p:cTn id="2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xit" presetSubtype="0" fill="hold" nodeType="clickEffect">
                                  <p:stCondLst>
                                    <p:cond delay="0"/>
                                  </p:stCondLst>
                                  <p:childTnLst>
                                    <p:animEffect transition="out" filter="fade">
                                      <p:cBhvr>
                                        <p:cTn id="32" dur="1000"/>
                                        <p:tgtEl>
                                          <p:spTgt spid="22"/>
                                        </p:tgtEl>
                                      </p:cBhvr>
                                    </p:animEffect>
                                    <p:anim calcmode="lin" valueType="num">
                                      <p:cBhvr>
                                        <p:cTn id="33" dur="1000"/>
                                        <p:tgtEl>
                                          <p:spTgt spid="22"/>
                                        </p:tgtEl>
                                        <p:attrNameLst>
                                          <p:attrName>ppt_x</p:attrName>
                                        </p:attrNameLst>
                                      </p:cBhvr>
                                      <p:tavLst>
                                        <p:tav tm="0">
                                          <p:val>
                                            <p:strVal val="ppt_x"/>
                                          </p:val>
                                        </p:tav>
                                        <p:tav tm="100000">
                                          <p:val>
                                            <p:strVal val="ppt_x"/>
                                          </p:val>
                                        </p:tav>
                                      </p:tavLst>
                                    </p:anim>
                                    <p:anim calcmode="lin" valueType="num">
                                      <p:cBhvr>
                                        <p:cTn id="34" dur="1000"/>
                                        <p:tgtEl>
                                          <p:spTgt spid="22"/>
                                        </p:tgtEl>
                                        <p:attrNameLst>
                                          <p:attrName>ppt_y</p:attrName>
                                        </p:attrNameLst>
                                      </p:cBhvr>
                                      <p:tavLst>
                                        <p:tav tm="0">
                                          <p:val>
                                            <p:strVal val="ppt_y"/>
                                          </p:val>
                                        </p:tav>
                                        <p:tav tm="100000">
                                          <p:val>
                                            <p:strVal val="ppt_y+.1"/>
                                          </p:val>
                                        </p:tav>
                                      </p:tavLst>
                                    </p:anim>
                                    <p:set>
                                      <p:cBhvr>
                                        <p:cTn id="35" dur="1" fill="hold">
                                          <p:stCondLst>
                                            <p:cond delay="999"/>
                                          </p:stCondLst>
                                        </p:cTn>
                                        <p:tgtEl>
                                          <p:spTgt spid="22"/>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additive="base">
                                        <p:cTn id="40" dur="500" fill="hold"/>
                                        <p:tgtEl>
                                          <p:spTgt spid="24"/>
                                        </p:tgtEl>
                                        <p:attrNameLst>
                                          <p:attrName>ppt_x</p:attrName>
                                        </p:attrNameLst>
                                      </p:cBhvr>
                                      <p:tavLst>
                                        <p:tav tm="0">
                                          <p:val>
                                            <p:strVal val="#ppt_x"/>
                                          </p:val>
                                        </p:tav>
                                        <p:tav tm="100000">
                                          <p:val>
                                            <p:strVal val="#ppt_x"/>
                                          </p:val>
                                        </p:tav>
                                      </p:tavLst>
                                    </p:anim>
                                    <p:anim calcmode="lin" valueType="num">
                                      <p:cBhvr additive="base">
                                        <p:cTn id="41"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xit" presetSubtype="4" fill="hold" nodeType="clickEffect">
                                  <p:stCondLst>
                                    <p:cond delay="0"/>
                                  </p:stCondLst>
                                  <p:childTnLst>
                                    <p:anim calcmode="lin" valueType="num">
                                      <p:cBhvr additive="base">
                                        <p:cTn id="45" dur="500"/>
                                        <p:tgtEl>
                                          <p:spTgt spid="24"/>
                                        </p:tgtEl>
                                        <p:attrNameLst>
                                          <p:attrName>ppt_x</p:attrName>
                                        </p:attrNameLst>
                                      </p:cBhvr>
                                      <p:tavLst>
                                        <p:tav tm="0">
                                          <p:val>
                                            <p:strVal val="ppt_x"/>
                                          </p:val>
                                        </p:tav>
                                        <p:tav tm="100000">
                                          <p:val>
                                            <p:strVal val="ppt_x"/>
                                          </p:val>
                                        </p:tav>
                                      </p:tavLst>
                                    </p:anim>
                                    <p:anim calcmode="lin" valueType="num">
                                      <p:cBhvr additive="base">
                                        <p:cTn id="46" dur="500"/>
                                        <p:tgtEl>
                                          <p:spTgt spid="24"/>
                                        </p:tgtEl>
                                        <p:attrNameLst>
                                          <p:attrName>ppt_y</p:attrName>
                                        </p:attrNameLst>
                                      </p:cBhvr>
                                      <p:tavLst>
                                        <p:tav tm="0">
                                          <p:val>
                                            <p:strVal val="ppt_y"/>
                                          </p:val>
                                        </p:tav>
                                        <p:tav tm="100000">
                                          <p:val>
                                            <p:strVal val="1+ppt_h/2"/>
                                          </p:val>
                                        </p:tav>
                                      </p:tavLst>
                                    </p:anim>
                                    <p:set>
                                      <p:cBhvr>
                                        <p:cTn id="47" dur="1" fill="hold">
                                          <p:stCondLst>
                                            <p:cond delay="499"/>
                                          </p:stCondLst>
                                        </p:cTn>
                                        <p:tgtEl>
                                          <p:spTgt spid="24"/>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2" presetClass="exit" presetSubtype="4" fill="hold" nodeType="clickEffect">
                                  <p:stCondLst>
                                    <p:cond delay="0"/>
                                  </p:stCondLst>
                                  <p:childTnLst>
                                    <p:anim calcmode="lin" valueType="num">
                                      <p:cBhvr additive="base">
                                        <p:cTn id="51" dur="500"/>
                                        <p:tgtEl>
                                          <p:spTgt spid="24"/>
                                        </p:tgtEl>
                                        <p:attrNameLst>
                                          <p:attrName>ppt_x</p:attrName>
                                        </p:attrNameLst>
                                      </p:cBhvr>
                                      <p:tavLst>
                                        <p:tav tm="0">
                                          <p:val>
                                            <p:strVal val="ppt_x"/>
                                          </p:val>
                                        </p:tav>
                                        <p:tav tm="100000">
                                          <p:val>
                                            <p:strVal val="ppt_x"/>
                                          </p:val>
                                        </p:tav>
                                      </p:tavLst>
                                    </p:anim>
                                    <p:anim calcmode="lin" valueType="num">
                                      <p:cBhvr additive="base">
                                        <p:cTn id="52" dur="500"/>
                                        <p:tgtEl>
                                          <p:spTgt spid="24"/>
                                        </p:tgtEl>
                                        <p:attrNameLst>
                                          <p:attrName>ppt_y</p:attrName>
                                        </p:attrNameLst>
                                      </p:cBhvr>
                                      <p:tavLst>
                                        <p:tav tm="0">
                                          <p:val>
                                            <p:strVal val="ppt_y"/>
                                          </p:val>
                                        </p:tav>
                                        <p:tav tm="100000">
                                          <p:val>
                                            <p:strVal val="1+ppt_h/2"/>
                                          </p:val>
                                        </p:tav>
                                      </p:tavLst>
                                    </p:anim>
                                    <p:set>
                                      <p:cBhvr>
                                        <p:cTn id="53" dur="1" fill="hold">
                                          <p:stCondLst>
                                            <p:cond delay="499"/>
                                          </p:stCondLst>
                                        </p:cTn>
                                        <p:tgtEl>
                                          <p:spTgt spid="24"/>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anim calcmode="lin" valueType="num">
                                      <p:cBhvr additive="base">
                                        <p:cTn id="58" dur="500" fill="hold"/>
                                        <p:tgtEl>
                                          <p:spTgt spid="26"/>
                                        </p:tgtEl>
                                        <p:attrNameLst>
                                          <p:attrName>ppt_x</p:attrName>
                                        </p:attrNameLst>
                                      </p:cBhvr>
                                      <p:tavLst>
                                        <p:tav tm="0">
                                          <p:val>
                                            <p:strVal val="#ppt_x"/>
                                          </p:val>
                                        </p:tav>
                                        <p:tav tm="100000">
                                          <p:val>
                                            <p:strVal val="#ppt_x"/>
                                          </p:val>
                                        </p:tav>
                                      </p:tavLst>
                                    </p:anim>
                                    <p:anim calcmode="lin" valueType="num">
                                      <p:cBhvr additive="base">
                                        <p:cTn id="59"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xit" presetSubtype="0" fill="hold" nodeType="clickEffect">
                                  <p:stCondLst>
                                    <p:cond delay="0"/>
                                  </p:stCondLst>
                                  <p:childTnLst>
                                    <p:animEffect transition="out" filter="fade">
                                      <p:cBhvr>
                                        <p:cTn id="63" dur="1000"/>
                                        <p:tgtEl>
                                          <p:spTgt spid="26"/>
                                        </p:tgtEl>
                                      </p:cBhvr>
                                    </p:animEffect>
                                    <p:anim calcmode="lin" valueType="num">
                                      <p:cBhvr>
                                        <p:cTn id="64" dur="1000"/>
                                        <p:tgtEl>
                                          <p:spTgt spid="26"/>
                                        </p:tgtEl>
                                        <p:attrNameLst>
                                          <p:attrName>ppt_x</p:attrName>
                                        </p:attrNameLst>
                                      </p:cBhvr>
                                      <p:tavLst>
                                        <p:tav tm="0">
                                          <p:val>
                                            <p:strVal val="ppt_x"/>
                                          </p:val>
                                        </p:tav>
                                        <p:tav tm="100000">
                                          <p:val>
                                            <p:strVal val="ppt_x"/>
                                          </p:val>
                                        </p:tav>
                                      </p:tavLst>
                                    </p:anim>
                                    <p:anim calcmode="lin" valueType="num">
                                      <p:cBhvr>
                                        <p:cTn id="65" dur="1000"/>
                                        <p:tgtEl>
                                          <p:spTgt spid="26"/>
                                        </p:tgtEl>
                                        <p:attrNameLst>
                                          <p:attrName>ppt_y</p:attrName>
                                        </p:attrNameLst>
                                      </p:cBhvr>
                                      <p:tavLst>
                                        <p:tav tm="0">
                                          <p:val>
                                            <p:strVal val="ppt_y"/>
                                          </p:val>
                                        </p:tav>
                                        <p:tav tm="100000">
                                          <p:val>
                                            <p:strVal val="ppt_y+.1"/>
                                          </p:val>
                                        </p:tav>
                                      </p:tavLst>
                                    </p:anim>
                                    <p:set>
                                      <p:cBhvr>
                                        <p:cTn id="66" dur="1" fill="hold">
                                          <p:stCondLst>
                                            <p:cond delay="999"/>
                                          </p:stCondLst>
                                        </p:cTn>
                                        <p:tgtEl>
                                          <p:spTgt spid="26"/>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1000"/>
                                        <p:tgtEl>
                                          <p:spTgt spid="28"/>
                                        </p:tgtEl>
                                      </p:cBhvr>
                                    </p:animEffect>
                                    <p:anim calcmode="lin" valueType="num">
                                      <p:cBhvr>
                                        <p:cTn id="72" dur="1000" fill="hold"/>
                                        <p:tgtEl>
                                          <p:spTgt spid="28"/>
                                        </p:tgtEl>
                                        <p:attrNameLst>
                                          <p:attrName>ppt_x</p:attrName>
                                        </p:attrNameLst>
                                      </p:cBhvr>
                                      <p:tavLst>
                                        <p:tav tm="0">
                                          <p:val>
                                            <p:strVal val="#ppt_x"/>
                                          </p:val>
                                        </p:tav>
                                        <p:tav tm="100000">
                                          <p:val>
                                            <p:strVal val="#ppt_x"/>
                                          </p:val>
                                        </p:tav>
                                      </p:tavLst>
                                    </p:anim>
                                    <p:anim calcmode="lin" valueType="num">
                                      <p:cBhvr>
                                        <p:cTn id="7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42" presetClass="exit" presetSubtype="0" fill="hold" nodeType="clickEffect">
                                  <p:stCondLst>
                                    <p:cond delay="0"/>
                                  </p:stCondLst>
                                  <p:childTnLst>
                                    <p:animEffect transition="out" filter="fade">
                                      <p:cBhvr>
                                        <p:cTn id="77" dur="1000"/>
                                        <p:tgtEl>
                                          <p:spTgt spid="28"/>
                                        </p:tgtEl>
                                      </p:cBhvr>
                                    </p:animEffect>
                                    <p:anim calcmode="lin" valueType="num">
                                      <p:cBhvr>
                                        <p:cTn id="78" dur="1000"/>
                                        <p:tgtEl>
                                          <p:spTgt spid="28"/>
                                        </p:tgtEl>
                                        <p:attrNameLst>
                                          <p:attrName>ppt_x</p:attrName>
                                        </p:attrNameLst>
                                      </p:cBhvr>
                                      <p:tavLst>
                                        <p:tav tm="0">
                                          <p:val>
                                            <p:strVal val="ppt_x"/>
                                          </p:val>
                                        </p:tav>
                                        <p:tav tm="100000">
                                          <p:val>
                                            <p:strVal val="ppt_x"/>
                                          </p:val>
                                        </p:tav>
                                      </p:tavLst>
                                    </p:anim>
                                    <p:anim calcmode="lin" valueType="num">
                                      <p:cBhvr>
                                        <p:cTn id="79" dur="1000"/>
                                        <p:tgtEl>
                                          <p:spTgt spid="28"/>
                                        </p:tgtEl>
                                        <p:attrNameLst>
                                          <p:attrName>ppt_y</p:attrName>
                                        </p:attrNameLst>
                                      </p:cBhvr>
                                      <p:tavLst>
                                        <p:tav tm="0">
                                          <p:val>
                                            <p:strVal val="ppt_y"/>
                                          </p:val>
                                        </p:tav>
                                        <p:tav tm="100000">
                                          <p:val>
                                            <p:strVal val="ppt_y+.1"/>
                                          </p:val>
                                        </p:tav>
                                      </p:tavLst>
                                    </p:anim>
                                    <p:set>
                                      <p:cBhvr>
                                        <p:cTn id="80" dur="1" fill="hold">
                                          <p:stCondLst>
                                            <p:cond delay="999"/>
                                          </p:stCondLst>
                                        </p:cTn>
                                        <p:tgtEl>
                                          <p:spTgt spid="28"/>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42" presetClass="entr" presetSubtype="0" fill="hold" nodeType="clickEffect">
                                  <p:stCondLst>
                                    <p:cond delay="0"/>
                                  </p:stCondLst>
                                  <p:childTnLst>
                                    <p:set>
                                      <p:cBhvr>
                                        <p:cTn id="84" dur="1" fill="hold">
                                          <p:stCondLst>
                                            <p:cond delay="0"/>
                                          </p:stCondLst>
                                        </p:cTn>
                                        <p:tgtEl>
                                          <p:spTgt spid="30"/>
                                        </p:tgtEl>
                                        <p:attrNameLst>
                                          <p:attrName>style.visibility</p:attrName>
                                        </p:attrNameLst>
                                      </p:cBhvr>
                                      <p:to>
                                        <p:strVal val="visible"/>
                                      </p:to>
                                    </p:set>
                                    <p:animEffect transition="in" filter="fade">
                                      <p:cBhvr>
                                        <p:cTn id="85" dur="1000"/>
                                        <p:tgtEl>
                                          <p:spTgt spid="30"/>
                                        </p:tgtEl>
                                      </p:cBhvr>
                                    </p:animEffect>
                                    <p:anim calcmode="lin" valueType="num">
                                      <p:cBhvr>
                                        <p:cTn id="86" dur="1000" fill="hold"/>
                                        <p:tgtEl>
                                          <p:spTgt spid="30"/>
                                        </p:tgtEl>
                                        <p:attrNameLst>
                                          <p:attrName>ppt_x</p:attrName>
                                        </p:attrNameLst>
                                      </p:cBhvr>
                                      <p:tavLst>
                                        <p:tav tm="0">
                                          <p:val>
                                            <p:strVal val="#ppt_x"/>
                                          </p:val>
                                        </p:tav>
                                        <p:tav tm="100000">
                                          <p:val>
                                            <p:strVal val="#ppt_x"/>
                                          </p:val>
                                        </p:tav>
                                      </p:tavLst>
                                    </p:anim>
                                    <p:anim calcmode="lin" valueType="num">
                                      <p:cBhvr>
                                        <p:cTn id="8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FFEF62-E5EB-07FF-E53A-ECF3B15F9DA2}"/>
              </a:ext>
            </a:extLst>
          </p:cNvPr>
          <p:cNvSpPr txBox="1"/>
          <p:nvPr/>
        </p:nvSpPr>
        <p:spPr>
          <a:xfrm>
            <a:off x="0" y="1558977"/>
            <a:ext cx="12192000" cy="5706499"/>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Ø"/>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Ø"/>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Noise and Outliers are components of the dataset that must be handled with exceptional care to increase the accuracy of the model.</a:t>
            </a:r>
          </a:p>
          <a:p>
            <a:pPr marL="285750" indent="-285750" algn="just">
              <a:lnSpc>
                <a:spcPct val="107000"/>
              </a:lnSpc>
              <a:spcAft>
                <a:spcPts val="800"/>
              </a:spcAft>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There is no need for sub-second latency. However, the execution of training or inference should not take too long.</a:t>
            </a:r>
          </a:p>
          <a:p>
            <a:pPr marL="285750" indent="-285750" algn="just">
              <a:lnSpc>
                <a:spcPct val="107000"/>
              </a:lnSpc>
              <a:spcAft>
                <a:spcPts val="800"/>
              </a:spcAft>
              <a:buFont typeface="Wingdings" panose="05000000000000000000" pitchFamily="2" charset="2"/>
              <a:buChar char="Ø"/>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Ø"/>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 naive assumption regarding new occurrences is that those including the keywords "outbreak" and "wreckage" are likely to be about disasters. </a:t>
            </a:r>
            <a:r>
              <a:rPr lang="en-US" sz="2000" dirty="0">
                <a:latin typeface="Times New Roman" panose="02020603050405020304" pitchFamily="18" charset="0"/>
                <a:ea typeface="Calibri" panose="020F0502020204030204" pitchFamily="34" charset="0"/>
                <a:cs typeface="Times New Roman" panose="02020603050405020304" pitchFamily="18" charset="0"/>
              </a:rPr>
              <a:t>B</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ut those containing "Armageddon" and "body" are likely to be about non-disasters. </a:t>
            </a:r>
          </a:p>
          <a:p>
            <a:pPr marL="285750" indent="-285750" algn="just">
              <a:lnSpc>
                <a:spcPct val="107000"/>
              </a:lnSpc>
              <a:spcAft>
                <a:spcPts val="800"/>
              </a:spcAft>
              <a:buFont typeface="Wingdings" panose="05000000000000000000" pitchFamily="2" charset="2"/>
              <a:buChar char="Ø"/>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There are many other aspects to consider. For example, if someone was during a natural disaster, would they write longer or shorter tweets, would they use punctuation?</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DC7E3FB8-2496-A0F4-76EF-0B1D7776AEC2}"/>
              </a:ext>
            </a:extLst>
          </p:cNvPr>
          <p:cNvSpPr/>
          <p:nvPr/>
        </p:nvSpPr>
        <p:spPr>
          <a:xfrm>
            <a:off x="2471393" y="311084"/>
            <a:ext cx="7249213" cy="101809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Constraints Imposed by the Customer</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&amp;</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Assumptions and Risks</a:t>
            </a:r>
            <a:endParaRPr lang="en-US" sz="2400" dirty="0"/>
          </a:p>
        </p:txBody>
      </p:sp>
      <p:sp>
        <p:nvSpPr>
          <p:cNvPr id="5" name="Rectangle 4">
            <a:extLst>
              <a:ext uri="{FF2B5EF4-FFF2-40B4-BE49-F238E27FC236}">
                <a16:creationId xmlns:a16="http://schemas.microsoft.com/office/drawing/2014/main" id="{24D6070D-B52A-4FD0-DADA-021014A13B56}"/>
              </a:ext>
            </a:extLst>
          </p:cNvPr>
          <p:cNvSpPr/>
          <p:nvPr/>
        </p:nvSpPr>
        <p:spPr>
          <a:xfrm>
            <a:off x="124119" y="3879302"/>
            <a:ext cx="2347274" cy="42420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just">
              <a:lnSpc>
                <a:spcPct val="107000"/>
              </a:lnSpc>
              <a:spcAft>
                <a:spcPts val="800"/>
              </a:spcAft>
            </a:pPr>
            <a:r>
              <a:rPr lang="en-US" sz="1800" b="1" dirty="0">
                <a:latin typeface="Times New Roman" panose="02020603050405020304" pitchFamily="18" charset="0"/>
                <a:ea typeface="Calibri" panose="020F0502020204030204" pitchFamily="34" charset="0"/>
                <a:cs typeface="Times New Roman" panose="02020603050405020304" pitchFamily="18" charset="0"/>
              </a:rPr>
              <a:t>Assumptions &amp; Risks</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F2556113-0FF2-DE10-9997-7A7F5DB848A1}"/>
              </a:ext>
            </a:extLst>
          </p:cNvPr>
          <p:cNvSpPr/>
          <p:nvPr/>
        </p:nvSpPr>
        <p:spPr>
          <a:xfrm>
            <a:off x="124119" y="1597843"/>
            <a:ext cx="2441542" cy="42420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just">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Constraints Imposed</a:t>
            </a:r>
          </a:p>
        </p:txBody>
      </p:sp>
      <p:pic>
        <p:nvPicPr>
          <p:cNvPr id="9" name="Picture 2" descr="Kent State University - Healthcare Management Degree Guide">
            <a:extLst>
              <a:ext uri="{FF2B5EF4-FFF2-40B4-BE49-F238E27FC236}">
                <a16:creationId xmlns:a16="http://schemas.microsoft.com/office/drawing/2014/main" id="{106E397F-E679-D4B2-C79B-3C96C0E6FC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9276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D06EEE4-0E4D-94BD-CF02-9BC6AA722ADA}"/>
              </a:ext>
            </a:extLst>
          </p:cNvPr>
          <p:cNvSpPr/>
          <p:nvPr/>
        </p:nvSpPr>
        <p:spPr>
          <a:xfrm>
            <a:off x="3242820" y="763572"/>
            <a:ext cx="4317476" cy="7164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b="1" dirty="0"/>
              <a:t>Future Work</a:t>
            </a:r>
          </a:p>
        </p:txBody>
      </p:sp>
      <p:sp>
        <p:nvSpPr>
          <p:cNvPr id="3" name="TextBox 2">
            <a:extLst>
              <a:ext uri="{FF2B5EF4-FFF2-40B4-BE49-F238E27FC236}">
                <a16:creationId xmlns:a16="http://schemas.microsoft.com/office/drawing/2014/main" id="{65C4D645-5C74-7572-BD13-0EA4BAF1E333}"/>
              </a:ext>
            </a:extLst>
          </p:cNvPr>
          <p:cNvSpPr txBox="1"/>
          <p:nvPr/>
        </p:nvSpPr>
        <p:spPr>
          <a:xfrm>
            <a:off x="1291471" y="2309565"/>
            <a:ext cx="7824247" cy="1477328"/>
          </a:xfrm>
          <a:prstGeom prst="rect">
            <a:avLst/>
          </a:prstGeom>
          <a:noFill/>
        </p:spPr>
        <p:txBody>
          <a:bodyPr wrap="square" rtlCol="0">
            <a:spAutoFit/>
          </a:bodyPr>
          <a:lstStyle/>
          <a:p>
            <a:pPr marL="285750" indent="-285750">
              <a:buFont typeface="Wingdings" panose="05000000000000000000" pitchFamily="2" charset="2"/>
              <a:buChar char="Ø"/>
            </a:pPr>
            <a:r>
              <a:rPr lang="en-US" dirty="0"/>
              <a:t>Improving the performance</a:t>
            </a:r>
          </a:p>
          <a:p>
            <a:endParaRPr lang="en-US" dirty="0"/>
          </a:p>
          <a:p>
            <a:pPr marL="285750" indent="-285750">
              <a:buFont typeface="Wingdings" panose="05000000000000000000" pitchFamily="2" charset="2"/>
              <a:buChar char="Ø"/>
            </a:pPr>
            <a:r>
              <a:rPr lang="en-US" dirty="0"/>
              <a:t>We can get more models better than BERT</a:t>
            </a:r>
          </a:p>
          <a:p>
            <a:endParaRPr lang="en-US" dirty="0"/>
          </a:p>
          <a:p>
            <a:pPr marL="285750" indent="-285750">
              <a:buFont typeface="Wingdings" panose="05000000000000000000" pitchFamily="2" charset="2"/>
              <a:buChar char="Ø"/>
            </a:pPr>
            <a:r>
              <a:rPr lang="en-US" dirty="0"/>
              <a:t>We can develop mobile application </a:t>
            </a:r>
          </a:p>
        </p:txBody>
      </p:sp>
      <p:pic>
        <p:nvPicPr>
          <p:cNvPr id="4" name="Picture 2" descr="Kent State University - Healthcare Management Degree Guide">
            <a:extLst>
              <a:ext uri="{FF2B5EF4-FFF2-40B4-BE49-F238E27FC236}">
                <a16:creationId xmlns:a16="http://schemas.microsoft.com/office/drawing/2014/main" id="{3E41FC22-DB76-EF06-F0D5-28EF4A1577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567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B6D0A8-DBE5-1C2A-5755-CAEFE16893AF}"/>
              </a:ext>
            </a:extLst>
          </p:cNvPr>
          <p:cNvSpPr txBox="1"/>
          <p:nvPr/>
        </p:nvSpPr>
        <p:spPr>
          <a:xfrm>
            <a:off x="1067586" y="1666866"/>
            <a:ext cx="6094428" cy="1477328"/>
          </a:xfrm>
          <a:prstGeom prst="rect">
            <a:avLst/>
          </a:prstGeom>
          <a:noFill/>
        </p:spPr>
        <p:txBody>
          <a:bodyPr wrap="square">
            <a:spAutoFit/>
          </a:bodyPr>
          <a:lstStyle/>
          <a:p>
            <a:endParaRPr lang="en-US" dirty="0"/>
          </a:p>
          <a:p>
            <a:endParaRPr lang="en-US" dirty="0"/>
          </a:p>
          <a:p>
            <a:pPr marL="285750" indent="-285750">
              <a:buFont typeface="Wingdings" panose="05000000000000000000" pitchFamily="2" charset="2"/>
              <a:buChar char="Ø"/>
            </a:pPr>
            <a:r>
              <a:rPr lang="en-US" dirty="0"/>
              <a:t>Thanks to Prof. Dr. </a:t>
            </a:r>
            <a:r>
              <a:rPr lang="en-US" dirty="0" err="1"/>
              <a:t>Ruoming</a:t>
            </a:r>
            <a:r>
              <a:rPr lang="en-US" dirty="0"/>
              <a:t> </a:t>
            </a:r>
            <a:r>
              <a:rPr lang="en-US" dirty="0" err="1"/>
              <a:t>Jin</a:t>
            </a:r>
            <a:r>
              <a:rPr lang="en-US" dirty="0"/>
              <a:t>, who kindly agreed to serve as our project's stakeholder, has been an invaluable resource in guiding the project.</a:t>
            </a:r>
          </a:p>
        </p:txBody>
      </p:sp>
      <p:pic>
        <p:nvPicPr>
          <p:cNvPr id="4" name="Picture 3">
            <a:extLst>
              <a:ext uri="{FF2B5EF4-FFF2-40B4-BE49-F238E27FC236}">
                <a16:creationId xmlns:a16="http://schemas.microsoft.com/office/drawing/2014/main" id="{5578D839-106A-AFD8-979E-9474A833289C}"/>
              </a:ext>
            </a:extLst>
          </p:cNvPr>
          <p:cNvPicPr>
            <a:picLocks noChangeAspect="1"/>
          </p:cNvPicPr>
          <p:nvPr/>
        </p:nvPicPr>
        <p:blipFill rotWithShape="1">
          <a:blip r:embed="rId2"/>
          <a:srcRect t="6184"/>
          <a:stretch/>
        </p:blipFill>
        <p:spPr>
          <a:xfrm>
            <a:off x="7779773" y="1651403"/>
            <a:ext cx="1550888" cy="1715886"/>
          </a:xfrm>
          <a:prstGeom prst="rect">
            <a:avLst/>
          </a:prstGeom>
        </p:spPr>
      </p:pic>
      <p:sp>
        <p:nvSpPr>
          <p:cNvPr id="5" name="Rectangle 4">
            <a:extLst>
              <a:ext uri="{FF2B5EF4-FFF2-40B4-BE49-F238E27FC236}">
                <a16:creationId xmlns:a16="http://schemas.microsoft.com/office/drawing/2014/main" id="{C374516A-A6BB-F23D-3078-B4D2A20E1A6C}"/>
              </a:ext>
            </a:extLst>
          </p:cNvPr>
          <p:cNvSpPr/>
          <p:nvPr/>
        </p:nvSpPr>
        <p:spPr>
          <a:xfrm>
            <a:off x="3069996" y="469704"/>
            <a:ext cx="3113988" cy="77463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t>Acknowledgements</a:t>
            </a:r>
          </a:p>
        </p:txBody>
      </p:sp>
      <p:sp>
        <p:nvSpPr>
          <p:cNvPr id="6" name="Rectangle 5">
            <a:extLst>
              <a:ext uri="{FF2B5EF4-FFF2-40B4-BE49-F238E27FC236}">
                <a16:creationId xmlns:a16="http://schemas.microsoft.com/office/drawing/2014/main" id="{03F7933B-EC21-9A13-F3B3-B3F2AB8D1C52}"/>
              </a:ext>
            </a:extLst>
          </p:cNvPr>
          <p:cNvSpPr/>
          <p:nvPr/>
        </p:nvSpPr>
        <p:spPr>
          <a:xfrm>
            <a:off x="1067586" y="1666866"/>
            <a:ext cx="1929352" cy="38817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Stake Holder:</a:t>
            </a:r>
          </a:p>
        </p:txBody>
      </p:sp>
      <p:sp>
        <p:nvSpPr>
          <p:cNvPr id="7" name="Rectangle 6">
            <a:extLst>
              <a:ext uri="{FF2B5EF4-FFF2-40B4-BE49-F238E27FC236}">
                <a16:creationId xmlns:a16="http://schemas.microsoft.com/office/drawing/2014/main" id="{353B6F0A-DFE1-EE94-56CE-72F396E261D8}"/>
              </a:ext>
            </a:extLst>
          </p:cNvPr>
          <p:cNvSpPr/>
          <p:nvPr/>
        </p:nvSpPr>
        <p:spPr>
          <a:xfrm>
            <a:off x="1009454" y="3313144"/>
            <a:ext cx="2045616" cy="46427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Instructor:</a:t>
            </a:r>
          </a:p>
        </p:txBody>
      </p:sp>
      <p:sp>
        <p:nvSpPr>
          <p:cNvPr id="12" name="TextBox 11">
            <a:extLst>
              <a:ext uri="{FF2B5EF4-FFF2-40B4-BE49-F238E27FC236}">
                <a16:creationId xmlns:a16="http://schemas.microsoft.com/office/drawing/2014/main" id="{3ED494A1-DE1F-BA4D-727E-5665617082E1}"/>
              </a:ext>
            </a:extLst>
          </p:cNvPr>
          <p:cNvSpPr txBox="1"/>
          <p:nvPr/>
        </p:nvSpPr>
        <p:spPr>
          <a:xfrm>
            <a:off x="1067586" y="4342073"/>
            <a:ext cx="5684363"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Thank you to Professor Safa </a:t>
            </a:r>
            <a:r>
              <a:rPr lang="en-US" dirty="0" err="1"/>
              <a:t>Shubbar</a:t>
            </a:r>
            <a:r>
              <a:rPr lang="en-US" dirty="0"/>
              <a:t> for guiding us through our entire project.</a:t>
            </a:r>
          </a:p>
        </p:txBody>
      </p:sp>
      <p:pic>
        <p:nvPicPr>
          <p:cNvPr id="13" name="Picture 2" descr="Kent State University - Healthcare Management Degree Guide">
            <a:extLst>
              <a:ext uri="{FF2B5EF4-FFF2-40B4-BE49-F238E27FC236}">
                <a16:creationId xmlns:a16="http://schemas.microsoft.com/office/drawing/2014/main" id="{83649DCA-C261-4A44-097A-598BD6FC9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Safa Shubbar">
            <a:extLst>
              <a:ext uri="{FF2B5EF4-FFF2-40B4-BE49-F238E27FC236}">
                <a16:creationId xmlns:a16="http://schemas.microsoft.com/office/drawing/2014/main" id="{B3CAC54B-FC6C-1152-8493-744416F71A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02717" y="3631466"/>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4786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E781-A21A-C079-0A72-842985F88124}"/>
              </a:ext>
            </a:extLst>
          </p:cNvPr>
          <p:cNvSpPr>
            <a:spLocks noGrp="1"/>
          </p:cNvSpPr>
          <p:nvPr>
            <p:ph type="title"/>
          </p:nvPr>
        </p:nvSpPr>
        <p:spPr>
          <a:xfrm>
            <a:off x="367644" y="665509"/>
            <a:ext cx="10353762" cy="1257300"/>
          </a:xfrm>
        </p:spPr>
        <p:txBody>
          <a:bodyPr>
            <a:normAutofit fontScale="90000"/>
          </a:bodyPr>
          <a:lstStyle/>
          <a:p>
            <a:r>
              <a:rPr lang="en-IN" sz="4800" b="1" dirty="0">
                <a:solidFill>
                  <a:schemeClr val="tx1"/>
                </a:solidFill>
                <a:cs typeface="Times New Roman" panose="02020603050405020304" pitchFamily="18" charset="0"/>
              </a:rPr>
              <a:t>References</a:t>
            </a:r>
            <a:br>
              <a:rPr lang="en-IN" sz="4800"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endParaRPr>
          </a:p>
        </p:txBody>
      </p:sp>
      <p:sp>
        <p:nvSpPr>
          <p:cNvPr id="4" name="TextBox 3">
            <a:extLst>
              <a:ext uri="{FF2B5EF4-FFF2-40B4-BE49-F238E27FC236}">
                <a16:creationId xmlns:a16="http://schemas.microsoft.com/office/drawing/2014/main" id="{4D177D79-61B5-27E9-13E8-627E124CEE2E}"/>
              </a:ext>
            </a:extLst>
          </p:cNvPr>
          <p:cNvSpPr txBox="1"/>
          <p:nvPr/>
        </p:nvSpPr>
        <p:spPr>
          <a:xfrm>
            <a:off x="687552" y="1593523"/>
            <a:ext cx="10576874" cy="3970318"/>
          </a:xfrm>
          <a:prstGeom prst="rect">
            <a:avLst/>
          </a:prstGeom>
          <a:noFill/>
        </p:spPr>
        <p:txBody>
          <a:bodyPr wrap="square">
            <a:spAutoFit/>
          </a:bodyPr>
          <a:lstStyle/>
          <a:p>
            <a:r>
              <a:rPr lang="en-IN" sz="1800" dirty="0">
                <a:latin typeface="Times New Roman" panose="02020603050405020304" pitchFamily="18" charset="0"/>
                <a:cs typeface="Times New Roman" panose="02020603050405020304" pitchFamily="18" charset="0"/>
              </a:rPr>
              <a:t>1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 Maulana and W. Maharani, "Disaster Tweet Classification Based On Geospatial Data Using the BERT-MLP Method," 2021 9th International Conference on Information and Communication Technology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ICoICT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2021, pp. 76-81,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doi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10.1109/ICoICT52021.2021.9527513.</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rPr>
              <a:t>2.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Y. Chandra and A. Jana, "Sentiment Analysis using Machine Learning and Deep Learning," 2020 7th International Conference on Computing for Sustainable Global Development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INDIACom</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2020, pp. 1-4,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doi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10.23919/INDIACom49435.2020.9083703</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3.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L.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Xukun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Caragea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"Improving Disaster-related Tweet Classification with a Multimodal Approach", </a:t>
            </a:r>
            <a:r>
              <a:rPr lang="en-US" sz="1800" i="1" dirty="0">
                <a:effectLst/>
                <a:latin typeface="Times New Roman" panose="02020603050405020304" pitchFamily="18" charset="0"/>
                <a:ea typeface="Calibri" panose="020F0502020204030204" pitchFamily="34" charset="0"/>
                <a:cs typeface="Times New Roman" panose="02020603050405020304" pitchFamily="18" charset="0"/>
              </a:rPr>
              <a:t>ISCRAM 2020 Conference Proceedings-17th International Conference on Information Systems for Crisis Response and Management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2020</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4.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Abhinav Kumar, Jyoti Prakash Singh, Yogesh K. Dwivedi and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Nripendra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 Rana, A deep multi-modal neural network for informative Twitter content classification during emergencies, Springer, pp. 1-32, 2020</a:t>
            </a:r>
            <a:endParaRPr lang="en-IN" sz="1800" dirty="0">
              <a:latin typeface="Times New Roman" panose="02020603050405020304" pitchFamily="18" charset="0"/>
              <a:cs typeface="Times New Roman" panose="02020603050405020304" pitchFamily="18" charset="0"/>
            </a:endParaRPr>
          </a:p>
        </p:txBody>
      </p:sp>
      <p:pic>
        <p:nvPicPr>
          <p:cNvPr id="5" name="Picture 2" descr="Kent State University - Healthcare Management Degree Guide">
            <a:extLst>
              <a:ext uri="{FF2B5EF4-FFF2-40B4-BE49-F238E27FC236}">
                <a16:creationId xmlns:a16="http://schemas.microsoft.com/office/drawing/2014/main" id="{1FD63083-8583-EF0F-AADD-668BFFDE83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17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2498F-667C-FC5A-7183-7DCBA91EE678}"/>
              </a:ext>
            </a:extLst>
          </p:cNvPr>
          <p:cNvSpPr>
            <a:spLocks noGrp="1"/>
          </p:cNvSpPr>
          <p:nvPr>
            <p:ph type="title"/>
          </p:nvPr>
        </p:nvSpPr>
        <p:spPr>
          <a:xfrm>
            <a:off x="175473" y="213929"/>
            <a:ext cx="10788677" cy="509666"/>
          </a:xfrm>
        </p:spPr>
        <p:txBody>
          <a:bodyPr>
            <a:noAutofit/>
          </a:bodyPr>
          <a:lstStyle/>
          <a:p>
            <a:r>
              <a:rPr lang="en-IN" sz="3200" b="1" dirty="0">
                <a:latin typeface="Times New Roman" panose="02020603050405020304" pitchFamily="18" charset="0"/>
                <a:cs typeface="Times New Roman" panose="02020603050405020304" pitchFamily="18" charset="0"/>
              </a:rPr>
              <a:t>INDEX</a:t>
            </a:r>
          </a:p>
        </p:txBody>
      </p:sp>
      <p:sp>
        <p:nvSpPr>
          <p:cNvPr id="3" name="TextBox 2">
            <a:extLst>
              <a:ext uri="{FF2B5EF4-FFF2-40B4-BE49-F238E27FC236}">
                <a16:creationId xmlns:a16="http://schemas.microsoft.com/office/drawing/2014/main" id="{4A7DAB87-FF97-FA77-86F3-9C0E63AE985E}"/>
              </a:ext>
            </a:extLst>
          </p:cNvPr>
          <p:cNvSpPr txBox="1"/>
          <p:nvPr/>
        </p:nvSpPr>
        <p:spPr>
          <a:xfrm>
            <a:off x="-1048964" y="795288"/>
            <a:ext cx="10788678" cy="1138773"/>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			</a:t>
            </a:r>
          </a:p>
          <a:p>
            <a:endParaRPr lang="en-IN" sz="2400" dirty="0"/>
          </a:p>
          <a:p>
            <a:endParaRPr lang="en-IN" sz="2400" dirty="0"/>
          </a:p>
        </p:txBody>
      </p:sp>
      <p:pic>
        <p:nvPicPr>
          <p:cNvPr id="4" name="Picture 3" descr="Minimal Black and White Twitter | App icon design, Black app, App background">
            <a:extLst>
              <a:ext uri="{FF2B5EF4-FFF2-40B4-BE49-F238E27FC236}">
                <a16:creationId xmlns:a16="http://schemas.microsoft.com/office/drawing/2014/main" id="{FA8ED70D-3AAB-29F4-22A2-651A667856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67849" y="1706046"/>
            <a:ext cx="2409825" cy="240982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19CAF35-8A96-52DA-ABF9-12189355C6C1}"/>
              </a:ext>
            </a:extLst>
          </p:cNvPr>
          <p:cNvSpPr/>
          <p:nvPr/>
        </p:nvSpPr>
        <p:spPr>
          <a:xfrm>
            <a:off x="466725" y="1138774"/>
            <a:ext cx="1447800" cy="6477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t>NLP</a:t>
            </a:r>
          </a:p>
        </p:txBody>
      </p:sp>
      <p:sp>
        <p:nvSpPr>
          <p:cNvPr id="6" name="Arrow: Notched Right 5">
            <a:extLst>
              <a:ext uri="{FF2B5EF4-FFF2-40B4-BE49-F238E27FC236}">
                <a16:creationId xmlns:a16="http://schemas.microsoft.com/office/drawing/2014/main" id="{3AA65533-ED5A-952E-7AA0-2CC52CA68C03}"/>
              </a:ext>
            </a:extLst>
          </p:cNvPr>
          <p:cNvSpPr/>
          <p:nvPr/>
        </p:nvSpPr>
        <p:spPr>
          <a:xfrm>
            <a:off x="2105025" y="1334036"/>
            <a:ext cx="428625" cy="257175"/>
          </a:xfrm>
          <a:prstGeom prst="notch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D27A55D8-B527-F6A6-0C8E-96EA9038EA4D}"/>
              </a:ext>
            </a:extLst>
          </p:cNvPr>
          <p:cNvSpPr/>
          <p:nvPr/>
        </p:nvSpPr>
        <p:spPr>
          <a:xfrm>
            <a:off x="2695575" y="1138773"/>
            <a:ext cx="1323975" cy="56727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t>Problem Statement</a:t>
            </a:r>
          </a:p>
        </p:txBody>
      </p:sp>
      <p:sp>
        <p:nvSpPr>
          <p:cNvPr id="8" name="Rectangle 7">
            <a:extLst>
              <a:ext uri="{FF2B5EF4-FFF2-40B4-BE49-F238E27FC236}">
                <a16:creationId xmlns:a16="http://schemas.microsoft.com/office/drawing/2014/main" id="{21A8BF48-1EB4-CC14-53CC-0BF19811C9D1}"/>
              </a:ext>
            </a:extLst>
          </p:cNvPr>
          <p:cNvSpPr/>
          <p:nvPr/>
        </p:nvSpPr>
        <p:spPr>
          <a:xfrm>
            <a:off x="4737907" y="1115898"/>
            <a:ext cx="1447801" cy="5509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t>Customers &amp;</a:t>
            </a:r>
          </a:p>
          <a:p>
            <a:pPr algn="ctr"/>
            <a:r>
              <a:rPr lang="en-IN" dirty="0"/>
              <a:t> End Users</a:t>
            </a:r>
          </a:p>
        </p:txBody>
      </p:sp>
      <p:sp>
        <p:nvSpPr>
          <p:cNvPr id="9" name="Arrow: Notched Right 8">
            <a:extLst>
              <a:ext uri="{FF2B5EF4-FFF2-40B4-BE49-F238E27FC236}">
                <a16:creationId xmlns:a16="http://schemas.microsoft.com/office/drawing/2014/main" id="{62DA1A64-F391-143C-DCFD-67D8CE1DC70D}"/>
              </a:ext>
            </a:extLst>
          </p:cNvPr>
          <p:cNvSpPr/>
          <p:nvPr/>
        </p:nvSpPr>
        <p:spPr>
          <a:xfrm>
            <a:off x="4232289" y="1316719"/>
            <a:ext cx="447675" cy="257175"/>
          </a:xfrm>
          <a:prstGeom prst="notch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2" descr="Kent State University - Healthcare Management Degree Guide">
            <a:extLst>
              <a:ext uri="{FF2B5EF4-FFF2-40B4-BE49-F238E27FC236}">
                <a16:creationId xmlns:a16="http://schemas.microsoft.com/office/drawing/2014/main" id="{576D9161-87D6-BA1E-E186-4B208E1F0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
        <p:nvSpPr>
          <p:cNvPr id="12" name="Arrow: Notched Right 11">
            <a:extLst>
              <a:ext uri="{FF2B5EF4-FFF2-40B4-BE49-F238E27FC236}">
                <a16:creationId xmlns:a16="http://schemas.microsoft.com/office/drawing/2014/main" id="{2B5ACC82-9138-15C8-B4C4-61CCC7175433}"/>
              </a:ext>
            </a:extLst>
          </p:cNvPr>
          <p:cNvSpPr/>
          <p:nvPr/>
        </p:nvSpPr>
        <p:spPr>
          <a:xfrm>
            <a:off x="6311886" y="1271535"/>
            <a:ext cx="476250" cy="319676"/>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Notched Right 12">
            <a:extLst>
              <a:ext uri="{FF2B5EF4-FFF2-40B4-BE49-F238E27FC236}">
                <a16:creationId xmlns:a16="http://schemas.microsoft.com/office/drawing/2014/main" id="{21079266-ADF1-6CF1-E24B-C2786FB7A073}"/>
              </a:ext>
            </a:extLst>
          </p:cNvPr>
          <p:cNvSpPr/>
          <p:nvPr/>
        </p:nvSpPr>
        <p:spPr>
          <a:xfrm rot="5400000">
            <a:off x="7599927" y="1885392"/>
            <a:ext cx="476250" cy="319676"/>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0E026FF5-009E-E52D-D303-D31A51534BA3}"/>
              </a:ext>
            </a:extLst>
          </p:cNvPr>
          <p:cNvSpPr/>
          <p:nvPr/>
        </p:nvSpPr>
        <p:spPr>
          <a:xfrm>
            <a:off x="6914314" y="1064129"/>
            <a:ext cx="1566863" cy="58699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 Set Description</a:t>
            </a:r>
          </a:p>
        </p:txBody>
      </p:sp>
      <p:sp>
        <p:nvSpPr>
          <p:cNvPr id="15" name="Arrow: Notched Right 14">
            <a:extLst>
              <a:ext uri="{FF2B5EF4-FFF2-40B4-BE49-F238E27FC236}">
                <a16:creationId xmlns:a16="http://schemas.microsoft.com/office/drawing/2014/main" id="{167522B1-54E5-07BF-D5C3-521B953EF8B8}"/>
              </a:ext>
            </a:extLst>
          </p:cNvPr>
          <p:cNvSpPr/>
          <p:nvPr/>
        </p:nvSpPr>
        <p:spPr>
          <a:xfrm rot="10800000">
            <a:off x="6334125" y="2593220"/>
            <a:ext cx="476250" cy="319676"/>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E1123E37-E3F7-BD11-5939-424EE857AA9D}"/>
              </a:ext>
            </a:extLst>
          </p:cNvPr>
          <p:cNvSpPr/>
          <p:nvPr/>
        </p:nvSpPr>
        <p:spPr>
          <a:xfrm>
            <a:off x="7020988" y="2469478"/>
            <a:ext cx="1314450" cy="53447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EDA</a:t>
            </a:r>
          </a:p>
        </p:txBody>
      </p:sp>
      <p:sp>
        <p:nvSpPr>
          <p:cNvPr id="17" name="Rectangle 16">
            <a:extLst>
              <a:ext uri="{FF2B5EF4-FFF2-40B4-BE49-F238E27FC236}">
                <a16:creationId xmlns:a16="http://schemas.microsoft.com/office/drawing/2014/main" id="{6798560B-988C-6FA3-AD99-F24A80E4A73F}"/>
              </a:ext>
            </a:extLst>
          </p:cNvPr>
          <p:cNvSpPr/>
          <p:nvPr/>
        </p:nvSpPr>
        <p:spPr>
          <a:xfrm>
            <a:off x="4946054" y="2482688"/>
            <a:ext cx="1247517" cy="58675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Data Cleaning</a:t>
            </a:r>
          </a:p>
        </p:txBody>
      </p:sp>
      <p:sp>
        <p:nvSpPr>
          <p:cNvPr id="18" name="Arrow: Notched Right 17">
            <a:extLst>
              <a:ext uri="{FF2B5EF4-FFF2-40B4-BE49-F238E27FC236}">
                <a16:creationId xmlns:a16="http://schemas.microsoft.com/office/drawing/2014/main" id="{ECAD0330-76A7-89B7-B8EA-AACF1F08B138}"/>
              </a:ext>
            </a:extLst>
          </p:cNvPr>
          <p:cNvSpPr/>
          <p:nvPr/>
        </p:nvSpPr>
        <p:spPr>
          <a:xfrm rot="10800000">
            <a:off x="4170133" y="2611923"/>
            <a:ext cx="560805" cy="322810"/>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Arrow: Notched Right 19">
            <a:extLst>
              <a:ext uri="{FF2B5EF4-FFF2-40B4-BE49-F238E27FC236}">
                <a16:creationId xmlns:a16="http://schemas.microsoft.com/office/drawing/2014/main" id="{4591F986-FDEE-FCD9-B623-74578AB107DD}"/>
              </a:ext>
            </a:extLst>
          </p:cNvPr>
          <p:cNvSpPr/>
          <p:nvPr/>
        </p:nvSpPr>
        <p:spPr>
          <a:xfrm rot="5400000">
            <a:off x="3151735" y="3383699"/>
            <a:ext cx="476250" cy="319676"/>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6971E27D-8BCF-4BFE-2FDB-13BB51AF7844}"/>
              </a:ext>
            </a:extLst>
          </p:cNvPr>
          <p:cNvSpPr/>
          <p:nvPr/>
        </p:nvSpPr>
        <p:spPr>
          <a:xfrm>
            <a:off x="2590186" y="2382119"/>
            <a:ext cx="1429364" cy="75645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Methodology</a:t>
            </a:r>
          </a:p>
        </p:txBody>
      </p:sp>
      <p:sp>
        <p:nvSpPr>
          <p:cNvPr id="22" name="Arrow: Notched Right 21">
            <a:extLst>
              <a:ext uri="{FF2B5EF4-FFF2-40B4-BE49-F238E27FC236}">
                <a16:creationId xmlns:a16="http://schemas.microsoft.com/office/drawing/2014/main" id="{3487305C-C247-11B1-9EDF-80B7DAE1A345}"/>
              </a:ext>
            </a:extLst>
          </p:cNvPr>
          <p:cNvSpPr/>
          <p:nvPr/>
        </p:nvSpPr>
        <p:spPr>
          <a:xfrm>
            <a:off x="4345375" y="4181982"/>
            <a:ext cx="525883" cy="247690"/>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2D5FA16C-FF05-4F7B-9D41-A30ADC301803}"/>
              </a:ext>
            </a:extLst>
          </p:cNvPr>
          <p:cNvSpPr/>
          <p:nvPr/>
        </p:nvSpPr>
        <p:spPr>
          <a:xfrm>
            <a:off x="2780290" y="4072057"/>
            <a:ext cx="1239260" cy="37499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Results &amp; Analysis</a:t>
            </a:r>
          </a:p>
        </p:txBody>
      </p:sp>
      <p:sp>
        <p:nvSpPr>
          <p:cNvPr id="24" name="Rectangle 23">
            <a:extLst>
              <a:ext uri="{FF2B5EF4-FFF2-40B4-BE49-F238E27FC236}">
                <a16:creationId xmlns:a16="http://schemas.microsoft.com/office/drawing/2014/main" id="{892CAACE-5E6A-974C-6EF1-165719ACD1C7}"/>
              </a:ext>
            </a:extLst>
          </p:cNvPr>
          <p:cNvSpPr/>
          <p:nvPr/>
        </p:nvSpPr>
        <p:spPr>
          <a:xfrm>
            <a:off x="4980942" y="3970502"/>
            <a:ext cx="1442614" cy="6477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Assumptions &amp; Risks</a:t>
            </a:r>
          </a:p>
        </p:txBody>
      </p:sp>
      <p:sp>
        <p:nvSpPr>
          <p:cNvPr id="25" name="Rectangle 24">
            <a:extLst>
              <a:ext uri="{FF2B5EF4-FFF2-40B4-BE49-F238E27FC236}">
                <a16:creationId xmlns:a16="http://schemas.microsoft.com/office/drawing/2014/main" id="{225DB3A2-18CC-4539-A60D-F39773032E20}"/>
              </a:ext>
            </a:extLst>
          </p:cNvPr>
          <p:cNvSpPr/>
          <p:nvPr/>
        </p:nvSpPr>
        <p:spPr>
          <a:xfrm>
            <a:off x="6798961" y="5289371"/>
            <a:ext cx="2078182" cy="52958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Acknowledgements</a:t>
            </a:r>
          </a:p>
        </p:txBody>
      </p:sp>
      <p:sp>
        <p:nvSpPr>
          <p:cNvPr id="26" name="Rectangle 25">
            <a:extLst>
              <a:ext uri="{FF2B5EF4-FFF2-40B4-BE49-F238E27FC236}">
                <a16:creationId xmlns:a16="http://schemas.microsoft.com/office/drawing/2014/main" id="{BDD76363-9831-0478-7BDC-C8FAAA64BA6C}"/>
              </a:ext>
            </a:extLst>
          </p:cNvPr>
          <p:cNvSpPr/>
          <p:nvPr/>
        </p:nvSpPr>
        <p:spPr>
          <a:xfrm>
            <a:off x="6941659" y="4070465"/>
            <a:ext cx="1469959" cy="52958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Future Work</a:t>
            </a:r>
          </a:p>
        </p:txBody>
      </p:sp>
      <p:sp>
        <p:nvSpPr>
          <p:cNvPr id="27" name="Arrow: Notched Right 26">
            <a:extLst>
              <a:ext uri="{FF2B5EF4-FFF2-40B4-BE49-F238E27FC236}">
                <a16:creationId xmlns:a16="http://schemas.microsoft.com/office/drawing/2014/main" id="{C03A50CB-A856-9DD5-7C41-9018C8A2379E}"/>
              </a:ext>
            </a:extLst>
          </p:cNvPr>
          <p:cNvSpPr/>
          <p:nvPr/>
        </p:nvSpPr>
        <p:spPr>
          <a:xfrm>
            <a:off x="6466639" y="4216546"/>
            <a:ext cx="447675" cy="257175"/>
          </a:xfrm>
          <a:prstGeom prst="notch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Arrow: Notched Right 27">
            <a:extLst>
              <a:ext uri="{FF2B5EF4-FFF2-40B4-BE49-F238E27FC236}">
                <a16:creationId xmlns:a16="http://schemas.microsoft.com/office/drawing/2014/main" id="{838AC07C-FAC3-D962-DB61-96A6686C0837}"/>
              </a:ext>
            </a:extLst>
          </p:cNvPr>
          <p:cNvSpPr/>
          <p:nvPr/>
        </p:nvSpPr>
        <p:spPr>
          <a:xfrm rot="5400000">
            <a:off x="7607843" y="4767060"/>
            <a:ext cx="529589" cy="388849"/>
          </a:xfrm>
          <a:prstGeom prst="notchedRightArrow">
            <a:avLst>
              <a:gd name="adj1" fmla="val 42592"/>
              <a:gd name="adj2" fmla="val 500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194969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Calligraphy Thank You Images – Browse 26,499 Stock Photos, Vectors, and  Video | Adobe Stock">
            <a:extLst>
              <a:ext uri="{FF2B5EF4-FFF2-40B4-BE49-F238E27FC236}">
                <a16:creationId xmlns:a16="http://schemas.microsoft.com/office/drawing/2014/main" id="{4411E2E3-C817-8387-A964-565325042D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8350" y="2280108"/>
            <a:ext cx="3479227" cy="214106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Kent State University - Healthcare Management Degree Guide">
            <a:extLst>
              <a:ext uri="{FF2B5EF4-FFF2-40B4-BE49-F238E27FC236}">
                <a16:creationId xmlns:a16="http://schemas.microsoft.com/office/drawing/2014/main" id="{65D2F3D5-7E58-726B-9C55-CCF77B6105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8424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4837F0A-D581-420C-E432-FF6A0B3C6930}"/>
              </a:ext>
            </a:extLst>
          </p:cNvPr>
          <p:cNvSpPr/>
          <p:nvPr/>
        </p:nvSpPr>
        <p:spPr>
          <a:xfrm>
            <a:off x="1647825" y="366712"/>
            <a:ext cx="1971675" cy="771524"/>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IN" dirty="0"/>
              <a:t>NLP</a:t>
            </a:r>
          </a:p>
        </p:txBody>
      </p:sp>
      <p:sp>
        <p:nvSpPr>
          <p:cNvPr id="5" name="TextBox 4">
            <a:extLst>
              <a:ext uri="{FF2B5EF4-FFF2-40B4-BE49-F238E27FC236}">
                <a16:creationId xmlns:a16="http://schemas.microsoft.com/office/drawing/2014/main" id="{DF2ED0C2-8A5C-294F-9063-6EC535213D98}"/>
              </a:ext>
            </a:extLst>
          </p:cNvPr>
          <p:cNvSpPr txBox="1"/>
          <p:nvPr/>
        </p:nvSpPr>
        <p:spPr>
          <a:xfrm>
            <a:off x="266700" y="1257300"/>
            <a:ext cx="4962525" cy="2308324"/>
          </a:xfrm>
          <a:prstGeom prst="rect">
            <a:avLst/>
          </a:prstGeom>
          <a:noFill/>
        </p:spPr>
        <p:txBody>
          <a:bodyPr wrap="square" rtlCol="0">
            <a:spAutoFit/>
          </a:bodyPr>
          <a:lstStyle/>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The branch of artificial intelligence known as natural language processing, or NLP, allows computers to read, comprehend, and interpret human languages. </a:t>
            </a:r>
          </a:p>
          <a:p>
            <a:pPr marL="285750" indent="-285750"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Every day, we make use of NLP, such as autocorrect when we're unsure how to spell a word.</a:t>
            </a:r>
          </a:p>
        </p:txBody>
      </p:sp>
      <p:sp>
        <p:nvSpPr>
          <p:cNvPr id="6" name="Arrow: Notched Right 5">
            <a:extLst>
              <a:ext uri="{FF2B5EF4-FFF2-40B4-BE49-F238E27FC236}">
                <a16:creationId xmlns:a16="http://schemas.microsoft.com/office/drawing/2014/main" id="{F192BE0C-1EE9-7BF0-9241-686C51A70304}"/>
              </a:ext>
            </a:extLst>
          </p:cNvPr>
          <p:cNvSpPr/>
          <p:nvPr/>
        </p:nvSpPr>
        <p:spPr>
          <a:xfrm>
            <a:off x="5781675" y="3059668"/>
            <a:ext cx="628649" cy="369332"/>
          </a:xfrm>
          <a:prstGeom prst="notched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2">
            <a:extLst>
              <a:ext uri="{FF2B5EF4-FFF2-40B4-BE49-F238E27FC236}">
                <a16:creationId xmlns:a16="http://schemas.microsoft.com/office/drawing/2014/main" id="{782FEE0A-85BF-502A-2EEE-6495B86E3A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407" y="3797201"/>
            <a:ext cx="4114567" cy="238059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2FC8EB9-9ED8-61E5-7EB9-1E9652015715}"/>
              </a:ext>
            </a:extLst>
          </p:cNvPr>
          <p:cNvSpPr txBox="1"/>
          <p:nvPr/>
        </p:nvSpPr>
        <p:spPr>
          <a:xfrm>
            <a:off x="6468513" y="1351508"/>
            <a:ext cx="5313910" cy="3416320"/>
          </a:xfrm>
          <a:prstGeom prst="rect">
            <a:avLst/>
          </a:prstGeom>
          <a:noFill/>
        </p:spPr>
        <p:txBody>
          <a:bodyPr wrap="square">
            <a:spAutoFit/>
          </a:bodyPr>
          <a:lstStyle/>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Due to the unpredictable and dangerous nature of natural disasters, it is critical to gather relevant information and data about disasters as soon as possible; this helps humanitarian groups prioritize their work.</a:t>
            </a:r>
          </a:p>
          <a:p>
            <a:pPr marL="285750" indent="-285750" algn="just">
              <a:buFont typeface="Wingdings" panose="05000000000000000000" pitchFamily="2" charset="2"/>
              <a:buChar char="Ø"/>
            </a:pPr>
            <a:endParaRPr lang="en-US" sz="1800"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purpose of this project is to develop a machine learning model that can determine which Tweets are about actual disasters and which ones are not. </a:t>
            </a:r>
          </a:p>
          <a:p>
            <a:pPr marL="285750" indent="-285750" algn="just">
              <a:buFont typeface="Wingdings" panose="05000000000000000000" pitchFamily="2" charset="2"/>
              <a:buChar char="Ø"/>
            </a:pP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We have access to a dataset of 10,000 tweets that were manually categorized.</a:t>
            </a:r>
          </a:p>
        </p:txBody>
      </p:sp>
      <p:sp>
        <p:nvSpPr>
          <p:cNvPr id="12" name="Rectangle 11">
            <a:extLst>
              <a:ext uri="{FF2B5EF4-FFF2-40B4-BE49-F238E27FC236}">
                <a16:creationId xmlns:a16="http://schemas.microsoft.com/office/drawing/2014/main" id="{1C0D2DC1-45E3-6D85-FB64-D680D8F4D4F7}"/>
              </a:ext>
            </a:extLst>
          </p:cNvPr>
          <p:cNvSpPr/>
          <p:nvPr/>
        </p:nvSpPr>
        <p:spPr>
          <a:xfrm>
            <a:off x="7589520" y="465513"/>
            <a:ext cx="3366655" cy="7715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latin typeface="+mj-lt"/>
                <a:cs typeface="Times New Roman" panose="02020603050405020304" pitchFamily="18" charset="0"/>
              </a:rPr>
              <a:t>Problem Statement</a:t>
            </a:r>
          </a:p>
        </p:txBody>
      </p:sp>
      <p:pic>
        <p:nvPicPr>
          <p:cNvPr id="13" name="Picture 2" descr="Kent State University - Healthcare Management Degree Guide">
            <a:extLst>
              <a:ext uri="{FF2B5EF4-FFF2-40B4-BE49-F238E27FC236}">
                <a16:creationId xmlns:a16="http://schemas.microsoft.com/office/drawing/2014/main" id="{AFF0F046-F6B1-E5D0-A3F3-33C6E3C463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1441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C521282-8B07-4D29-FE25-92EF49E950BB}"/>
              </a:ext>
            </a:extLst>
          </p:cNvPr>
          <p:cNvSpPr txBox="1"/>
          <p:nvPr/>
        </p:nvSpPr>
        <p:spPr>
          <a:xfrm>
            <a:off x="252153" y="1291235"/>
            <a:ext cx="11427230" cy="4275529"/>
          </a:xfrm>
          <a:prstGeom prst="rect">
            <a:avLst/>
          </a:prstGeom>
          <a:noFill/>
        </p:spPr>
        <p:txBody>
          <a:bodyPr wrap="square">
            <a:spAutoFit/>
          </a:bodyPr>
          <a:lstStyle/>
          <a:p>
            <a:pPr>
              <a:lnSpc>
                <a:spcPct val="107000"/>
              </a:lnSpc>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Identifying Customers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07000"/>
              </a:lnSpc>
              <a:spcAft>
                <a:spcPts val="8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customer is the purchaser of a product or service. This individual may or may not be an end user. </a:t>
            </a:r>
          </a:p>
          <a:p>
            <a:pPr marL="285750" indent="-285750" algn="just">
              <a:lnSpc>
                <a:spcPct val="107000"/>
              </a:lnSpc>
              <a:spcAft>
                <a:spcPts val="8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Typically, the first responders to disasters such as natural disasters are police, firemen, paramedics, or emergency medical technicians (EMT), disaster </a:t>
            </a:r>
            <a:r>
              <a:rPr lang="en-US" sz="1800" dirty="0">
                <a:latin typeface="Times New Roman" panose="02020603050405020304" pitchFamily="18" charset="0"/>
                <a:ea typeface="Calibri" panose="020F0502020204030204" pitchFamily="34" charset="0"/>
                <a:cs typeface="Times New Roman" panose="02020603050405020304" pitchFamily="18" charset="0"/>
              </a:rPr>
              <a:t>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elief </a:t>
            </a:r>
            <a:r>
              <a:rPr lang="en-US" sz="1800" dirty="0">
                <a:latin typeface="Times New Roman" panose="02020603050405020304" pitchFamily="18" charset="0"/>
                <a:ea typeface="Calibri" panose="020F0502020204030204" pitchFamily="34" charset="0"/>
                <a:cs typeface="Times New Roman" panose="02020603050405020304" pitchFamily="18" charset="0"/>
              </a:rPr>
              <a:t>o</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rganizations, and news agencies.</a:t>
            </a:r>
            <a:r>
              <a:rPr lang="en-US" sz="1800" dirty="0">
                <a:latin typeface="Times New Roman" panose="02020603050405020304" pitchFamily="18" charset="0"/>
                <a:ea typeface="Calibri" panose="020F0502020204030204" pitchFamily="34" charset="0"/>
                <a:cs typeface="Times New Roman" panose="02020603050405020304" pitchFamily="18" charset="0"/>
              </a:rPr>
              <a:t> </a:t>
            </a:r>
          </a:p>
          <a:p>
            <a:pPr marL="285750" indent="-285750" algn="just">
              <a:lnSpc>
                <a:spcPct val="107000"/>
              </a:lnSpc>
              <a:spcAft>
                <a:spcPts val="800"/>
              </a:spcAft>
              <a:buFont typeface="Wingdings" panose="05000000000000000000" pitchFamily="2" charset="2"/>
              <a:buChar char="Ø"/>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primary duty of first responders is to guarantee the safety of individuals. All these government agencies can be considered customers, as well as any private organizations who would like to aid during natural disasters.</a:t>
            </a:r>
          </a:p>
          <a:p>
            <a:pPr algn="just">
              <a:lnSpc>
                <a:spcPct val="107000"/>
              </a:lnSpc>
              <a:spcAft>
                <a:spcPts val="800"/>
              </a:spcAft>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800" b="1" u="sng" dirty="0">
                <a:effectLst/>
                <a:latin typeface="Times New Roman" panose="02020603050405020304" pitchFamily="18" charset="0"/>
                <a:ea typeface="Calibri" panose="020F0502020204030204" pitchFamily="34" charset="0"/>
                <a:cs typeface="Times New Roman" panose="02020603050405020304" pitchFamily="18" charset="0"/>
              </a:rPr>
              <a:t>Identifying End-Users</a:t>
            </a:r>
          </a:p>
          <a:p>
            <a:pPr marL="285750" indent="-285750">
              <a:lnSpc>
                <a:spcPct val="150000"/>
              </a:lnSpc>
              <a:buFont typeface="Wingdings" panose="05000000000000000000" pitchFamily="2" charset="2"/>
              <a:buChar char="Ø"/>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An end user is a consumer of the product or service. </a:t>
            </a:r>
            <a:r>
              <a:rPr lang="en-US" sz="1800" dirty="0">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This person may or may not be a customer. It might be a member of the organization or a person with whom the customer wants to do business. </a:t>
            </a:r>
          </a:p>
          <a:p>
            <a:pPr marL="285750" indent="-285750">
              <a:lnSpc>
                <a:spcPct val="150000"/>
              </a:lnSpc>
              <a:buFont typeface="Wingdings" panose="05000000000000000000" pitchFamily="2" charset="2"/>
              <a:buChar char="Ø"/>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 our end users can be common people, and the employees in disaster relief organizations, and news agencies.</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6A3C7BCA-B762-F636-1ACC-18D617795E47}"/>
              </a:ext>
            </a:extLst>
          </p:cNvPr>
          <p:cNvSpPr/>
          <p:nvPr/>
        </p:nvSpPr>
        <p:spPr>
          <a:xfrm>
            <a:off x="3275215" y="360210"/>
            <a:ext cx="4813069" cy="93102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t>End Users and Customers</a:t>
            </a:r>
          </a:p>
        </p:txBody>
      </p:sp>
      <p:pic>
        <p:nvPicPr>
          <p:cNvPr id="5" name="Picture 2" descr="Kent State University - Healthcare Management Degree Guide">
            <a:extLst>
              <a:ext uri="{FF2B5EF4-FFF2-40B4-BE49-F238E27FC236}">
                <a16:creationId xmlns:a16="http://schemas.microsoft.com/office/drawing/2014/main" id="{9460034D-BEE9-9D8C-9D51-7D40279F27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8999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14263E-0F3D-BF30-C750-6340FBDF48C3}"/>
              </a:ext>
            </a:extLst>
          </p:cNvPr>
          <p:cNvSpPr/>
          <p:nvPr/>
        </p:nvSpPr>
        <p:spPr>
          <a:xfrm>
            <a:off x="3798916" y="390698"/>
            <a:ext cx="3857106" cy="8229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t>Data set Description</a:t>
            </a:r>
          </a:p>
        </p:txBody>
      </p:sp>
      <p:sp>
        <p:nvSpPr>
          <p:cNvPr id="4" name="TextBox 3">
            <a:extLst>
              <a:ext uri="{FF2B5EF4-FFF2-40B4-BE49-F238E27FC236}">
                <a16:creationId xmlns:a16="http://schemas.microsoft.com/office/drawing/2014/main" id="{01BEAD3D-66AC-F63D-7735-A235B7BA8858}"/>
              </a:ext>
            </a:extLst>
          </p:cNvPr>
          <p:cNvSpPr txBox="1"/>
          <p:nvPr/>
        </p:nvSpPr>
        <p:spPr>
          <a:xfrm>
            <a:off x="750224" y="1720840"/>
            <a:ext cx="6097384" cy="4524315"/>
          </a:xfrm>
          <a:prstGeom prst="rect">
            <a:avLst/>
          </a:prstGeom>
          <a:noFill/>
        </p:spPr>
        <p:txBody>
          <a:bodyPr wrap="square">
            <a:spAutoFit/>
          </a:bodyPr>
          <a:lstStyle/>
          <a:p>
            <a:pPr marL="285750" indent="-285750">
              <a:buFont typeface="Wingdings" panose="05000000000000000000" pitchFamily="2" charset="2"/>
              <a:buChar char="Ø"/>
            </a:pPr>
            <a:r>
              <a:rPr lang="en-US" dirty="0"/>
              <a:t>We are predicting whether a given tweet is about a real disaster or not.</a:t>
            </a:r>
          </a:p>
          <a:p>
            <a:endParaRPr lang="en-US" dirty="0"/>
          </a:p>
          <a:p>
            <a:pPr marL="285750" indent="-285750">
              <a:buFont typeface="Wingdings" panose="05000000000000000000" pitchFamily="2" charset="2"/>
              <a:buChar char="Ø"/>
            </a:pPr>
            <a:r>
              <a:rPr lang="en-US" dirty="0"/>
              <a:t>We have 7613 rows and 5 columns in train data set and 3243 rows ,4 columns in test data set.</a:t>
            </a:r>
          </a:p>
          <a:p>
            <a:endParaRPr lang="en-US" dirty="0"/>
          </a:p>
          <a:p>
            <a:pPr marL="285750" indent="-285750">
              <a:buFont typeface="Wingdings" panose="05000000000000000000" pitchFamily="2" charset="2"/>
              <a:buChar char="Ø"/>
            </a:pPr>
            <a:r>
              <a:rPr lang="en-US" dirty="0"/>
              <a:t>The sample data has only id and target</a:t>
            </a:r>
          </a:p>
          <a:p>
            <a:endParaRPr lang="en-US" dirty="0"/>
          </a:p>
          <a:p>
            <a:pPr marL="285750" indent="-285750">
              <a:buFont typeface="Wingdings" panose="05000000000000000000" pitchFamily="2" charset="2"/>
              <a:buChar char="Ø"/>
            </a:pPr>
            <a:r>
              <a:rPr lang="en-US" dirty="0"/>
              <a:t>Each sample in the train and test set has the following information:</a:t>
            </a:r>
          </a:p>
          <a:p>
            <a:endParaRPr lang="en-US" dirty="0"/>
          </a:p>
          <a:p>
            <a:r>
              <a:rPr lang="en-US" dirty="0"/>
              <a:t>1. The text of a tweet.</a:t>
            </a:r>
          </a:p>
          <a:p>
            <a:endParaRPr lang="en-US" dirty="0"/>
          </a:p>
          <a:p>
            <a:r>
              <a:rPr lang="en-US" dirty="0"/>
              <a:t>2. A keyword from the tweet. (although this maybe blank!)</a:t>
            </a:r>
          </a:p>
          <a:p>
            <a:endParaRPr lang="en-US" dirty="0"/>
          </a:p>
          <a:p>
            <a:r>
              <a:rPr lang="en-US" dirty="0"/>
              <a:t>3. The location the tweet was sent from (may also be blank)</a:t>
            </a:r>
          </a:p>
        </p:txBody>
      </p:sp>
      <p:sp>
        <p:nvSpPr>
          <p:cNvPr id="6" name="TextBox 5">
            <a:extLst>
              <a:ext uri="{FF2B5EF4-FFF2-40B4-BE49-F238E27FC236}">
                <a16:creationId xmlns:a16="http://schemas.microsoft.com/office/drawing/2014/main" id="{6C528A20-2B1D-633E-F506-9DED3C006132}"/>
              </a:ext>
            </a:extLst>
          </p:cNvPr>
          <p:cNvSpPr txBox="1"/>
          <p:nvPr/>
        </p:nvSpPr>
        <p:spPr>
          <a:xfrm>
            <a:off x="7737071" y="2288921"/>
            <a:ext cx="6097384" cy="3693319"/>
          </a:xfrm>
          <a:prstGeom prst="rect">
            <a:avLst/>
          </a:prstGeom>
          <a:noFill/>
        </p:spPr>
        <p:txBody>
          <a:bodyPr wrap="square">
            <a:spAutoFit/>
          </a:bodyPr>
          <a:lstStyle/>
          <a:p>
            <a:r>
              <a:rPr lang="en-US" dirty="0"/>
              <a:t>Id – A unique identifier for each tweet.</a:t>
            </a:r>
          </a:p>
          <a:p>
            <a:endParaRPr lang="en-US" dirty="0"/>
          </a:p>
          <a:p>
            <a:r>
              <a:rPr lang="en-US" dirty="0"/>
              <a:t>Text – the text of the tweet.</a:t>
            </a:r>
          </a:p>
          <a:p>
            <a:endParaRPr lang="en-US" dirty="0"/>
          </a:p>
          <a:p>
            <a:r>
              <a:rPr lang="en-US" dirty="0"/>
              <a:t>Location – The location the tweet was sent</a:t>
            </a:r>
          </a:p>
          <a:p>
            <a:r>
              <a:rPr lang="en-US" dirty="0"/>
              <a:t>from (may be blank)</a:t>
            </a:r>
          </a:p>
          <a:p>
            <a:endParaRPr lang="en-US" dirty="0"/>
          </a:p>
          <a:p>
            <a:r>
              <a:rPr lang="en-US" dirty="0"/>
              <a:t>Keyword – a particular keyword from the</a:t>
            </a:r>
          </a:p>
          <a:p>
            <a:r>
              <a:rPr lang="en-US" dirty="0"/>
              <a:t>tweet (may be blank)</a:t>
            </a:r>
          </a:p>
          <a:p>
            <a:endParaRPr lang="en-US" dirty="0"/>
          </a:p>
          <a:p>
            <a:r>
              <a:rPr lang="en-US" dirty="0"/>
              <a:t>Target – in train.csv only, this denotes</a:t>
            </a:r>
          </a:p>
          <a:p>
            <a:r>
              <a:rPr lang="en-US" dirty="0"/>
              <a:t>whether a tweet is about a real disaster (1)</a:t>
            </a:r>
          </a:p>
          <a:p>
            <a:r>
              <a:rPr lang="en-US" dirty="0"/>
              <a:t>or not (0).</a:t>
            </a:r>
          </a:p>
        </p:txBody>
      </p:sp>
      <p:sp>
        <p:nvSpPr>
          <p:cNvPr id="7" name="Rectangle 6">
            <a:extLst>
              <a:ext uri="{FF2B5EF4-FFF2-40B4-BE49-F238E27FC236}">
                <a16:creationId xmlns:a16="http://schemas.microsoft.com/office/drawing/2014/main" id="{7DEC853A-694E-591A-8C14-127F56A77C97}"/>
              </a:ext>
            </a:extLst>
          </p:cNvPr>
          <p:cNvSpPr/>
          <p:nvPr/>
        </p:nvSpPr>
        <p:spPr>
          <a:xfrm>
            <a:off x="7890933" y="1828800"/>
            <a:ext cx="1405467" cy="330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Columns:</a:t>
            </a:r>
          </a:p>
        </p:txBody>
      </p:sp>
      <p:cxnSp>
        <p:nvCxnSpPr>
          <p:cNvPr id="9" name="Straight Connector 8">
            <a:extLst>
              <a:ext uri="{FF2B5EF4-FFF2-40B4-BE49-F238E27FC236}">
                <a16:creationId xmlns:a16="http://schemas.microsoft.com/office/drawing/2014/main" id="{0CEEFDA3-48F3-C839-C76E-CEA4DB7638B0}"/>
              </a:ext>
            </a:extLst>
          </p:cNvPr>
          <p:cNvCxnSpPr/>
          <p:nvPr/>
        </p:nvCxnSpPr>
        <p:spPr>
          <a:xfrm>
            <a:off x="7830548" y="2264160"/>
            <a:ext cx="34882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2" descr="Kent State University - Healthcare Management Degree Guide">
            <a:extLst>
              <a:ext uri="{FF2B5EF4-FFF2-40B4-BE49-F238E27FC236}">
                <a16:creationId xmlns:a16="http://schemas.microsoft.com/office/drawing/2014/main" id="{D16AA180-22D6-7F39-F0C9-971063BBD3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3289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E05A88-E433-9BBD-AF56-F686E0DFC142}"/>
              </a:ext>
            </a:extLst>
          </p:cNvPr>
          <p:cNvSpPr/>
          <p:nvPr/>
        </p:nvSpPr>
        <p:spPr>
          <a:xfrm>
            <a:off x="3466405" y="182881"/>
            <a:ext cx="4954385" cy="65670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t>Exploratory Data Analysis (EDA)</a:t>
            </a:r>
          </a:p>
        </p:txBody>
      </p:sp>
      <p:sp>
        <p:nvSpPr>
          <p:cNvPr id="6" name="Rectangle 5">
            <a:extLst>
              <a:ext uri="{FF2B5EF4-FFF2-40B4-BE49-F238E27FC236}">
                <a16:creationId xmlns:a16="http://schemas.microsoft.com/office/drawing/2014/main" id="{C8723FA9-DA16-5C78-2AE4-F84698CC1911}"/>
              </a:ext>
            </a:extLst>
          </p:cNvPr>
          <p:cNvSpPr/>
          <p:nvPr/>
        </p:nvSpPr>
        <p:spPr>
          <a:xfrm>
            <a:off x="282633" y="1064029"/>
            <a:ext cx="1986742" cy="67333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Rows and Columns</a:t>
            </a:r>
          </a:p>
        </p:txBody>
      </p:sp>
      <p:sp>
        <p:nvSpPr>
          <p:cNvPr id="7" name="Rectangle 6">
            <a:extLst>
              <a:ext uri="{FF2B5EF4-FFF2-40B4-BE49-F238E27FC236}">
                <a16:creationId xmlns:a16="http://schemas.microsoft.com/office/drawing/2014/main" id="{0C97308B-1755-605A-08A4-EEC02BA2BA8A}"/>
              </a:ext>
            </a:extLst>
          </p:cNvPr>
          <p:cNvSpPr/>
          <p:nvPr/>
        </p:nvSpPr>
        <p:spPr>
          <a:xfrm>
            <a:off x="3999725" y="1156691"/>
            <a:ext cx="2959331" cy="49876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Target Class Distribution</a:t>
            </a:r>
          </a:p>
        </p:txBody>
      </p:sp>
      <p:sp>
        <p:nvSpPr>
          <p:cNvPr id="9" name="Rectangle 8">
            <a:extLst>
              <a:ext uri="{FF2B5EF4-FFF2-40B4-BE49-F238E27FC236}">
                <a16:creationId xmlns:a16="http://schemas.microsoft.com/office/drawing/2014/main" id="{ED8BBCA1-09BE-507C-46B2-0F541CA46998}"/>
              </a:ext>
            </a:extLst>
          </p:cNvPr>
          <p:cNvSpPr/>
          <p:nvPr/>
        </p:nvSpPr>
        <p:spPr>
          <a:xfrm>
            <a:off x="9019309" y="1118061"/>
            <a:ext cx="1903615" cy="565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Number of words in each tweet</a:t>
            </a:r>
          </a:p>
        </p:txBody>
      </p:sp>
      <p:sp>
        <p:nvSpPr>
          <p:cNvPr id="10" name="Rectangle 9">
            <a:extLst>
              <a:ext uri="{FF2B5EF4-FFF2-40B4-BE49-F238E27FC236}">
                <a16:creationId xmlns:a16="http://schemas.microsoft.com/office/drawing/2014/main" id="{C48DE988-D604-D23D-C1A6-AF2613CC5325}"/>
              </a:ext>
            </a:extLst>
          </p:cNvPr>
          <p:cNvSpPr/>
          <p:nvPr/>
        </p:nvSpPr>
        <p:spPr>
          <a:xfrm>
            <a:off x="2119748" y="3807228"/>
            <a:ext cx="1762298" cy="41563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Stop words</a:t>
            </a:r>
          </a:p>
        </p:txBody>
      </p:sp>
      <p:sp>
        <p:nvSpPr>
          <p:cNvPr id="11" name="Rectangle 10">
            <a:extLst>
              <a:ext uri="{FF2B5EF4-FFF2-40B4-BE49-F238E27FC236}">
                <a16:creationId xmlns:a16="http://schemas.microsoft.com/office/drawing/2014/main" id="{996B9131-099C-9804-B709-3E97EC24B63A}"/>
              </a:ext>
            </a:extLst>
          </p:cNvPr>
          <p:cNvSpPr/>
          <p:nvPr/>
        </p:nvSpPr>
        <p:spPr>
          <a:xfrm>
            <a:off x="8118763" y="3798914"/>
            <a:ext cx="2521529" cy="56526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Analyzing Punctuations</a:t>
            </a:r>
          </a:p>
        </p:txBody>
      </p:sp>
      <p:pic>
        <p:nvPicPr>
          <p:cNvPr id="13" name="Picture 12">
            <a:extLst>
              <a:ext uri="{FF2B5EF4-FFF2-40B4-BE49-F238E27FC236}">
                <a16:creationId xmlns:a16="http://schemas.microsoft.com/office/drawing/2014/main" id="{B9871A0C-5BA9-9477-0E43-CF87CD4D1A05}"/>
              </a:ext>
            </a:extLst>
          </p:cNvPr>
          <p:cNvPicPr>
            <a:picLocks noChangeAspect="1"/>
          </p:cNvPicPr>
          <p:nvPr/>
        </p:nvPicPr>
        <p:blipFill>
          <a:blip r:embed="rId2"/>
          <a:stretch>
            <a:fillRect/>
          </a:stretch>
        </p:blipFill>
        <p:spPr>
          <a:xfrm>
            <a:off x="224444" y="1911927"/>
            <a:ext cx="3408221" cy="1820487"/>
          </a:xfrm>
          <a:prstGeom prst="rect">
            <a:avLst/>
          </a:prstGeom>
        </p:spPr>
      </p:pic>
      <p:pic>
        <p:nvPicPr>
          <p:cNvPr id="15" name="Picture 14">
            <a:extLst>
              <a:ext uri="{FF2B5EF4-FFF2-40B4-BE49-F238E27FC236}">
                <a16:creationId xmlns:a16="http://schemas.microsoft.com/office/drawing/2014/main" id="{337F1322-D04F-3262-972C-18DC87C9BD72}"/>
              </a:ext>
            </a:extLst>
          </p:cNvPr>
          <p:cNvPicPr>
            <a:picLocks noChangeAspect="1"/>
          </p:cNvPicPr>
          <p:nvPr/>
        </p:nvPicPr>
        <p:blipFill>
          <a:blip r:embed="rId3"/>
          <a:stretch>
            <a:fillRect/>
          </a:stretch>
        </p:blipFill>
        <p:spPr>
          <a:xfrm>
            <a:off x="3985194" y="1851658"/>
            <a:ext cx="4052421" cy="1880756"/>
          </a:xfrm>
          <a:prstGeom prst="rect">
            <a:avLst/>
          </a:prstGeom>
        </p:spPr>
      </p:pic>
      <p:pic>
        <p:nvPicPr>
          <p:cNvPr id="17" name="Picture 16">
            <a:extLst>
              <a:ext uri="{FF2B5EF4-FFF2-40B4-BE49-F238E27FC236}">
                <a16:creationId xmlns:a16="http://schemas.microsoft.com/office/drawing/2014/main" id="{54971330-9998-54BA-5C1A-A64009A279EB}"/>
              </a:ext>
            </a:extLst>
          </p:cNvPr>
          <p:cNvPicPr>
            <a:picLocks noChangeAspect="1"/>
          </p:cNvPicPr>
          <p:nvPr/>
        </p:nvPicPr>
        <p:blipFill>
          <a:blip r:embed="rId4"/>
          <a:stretch>
            <a:fillRect/>
          </a:stretch>
        </p:blipFill>
        <p:spPr>
          <a:xfrm>
            <a:off x="8345975" y="1851658"/>
            <a:ext cx="3542403" cy="1820487"/>
          </a:xfrm>
          <a:prstGeom prst="rect">
            <a:avLst/>
          </a:prstGeom>
        </p:spPr>
      </p:pic>
      <p:pic>
        <p:nvPicPr>
          <p:cNvPr id="19" name="Picture 18">
            <a:extLst>
              <a:ext uri="{FF2B5EF4-FFF2-40B4-BE49-F238E27FC236}">
                <a16:creationId xmlns:a16="http://schemas.microsoft.com/office/drawing/2014/main" id="{C2A2B214-CAF8-D569-5219-0470A0EB333F}"/>
              </a:ext>
            </a:extLst>
          </p:cNvPr>
          <p:cNvPicPr>
            <a:picLocks noChangeAspect="1"/>
          </p:cNvPicPr>
          <p:nvPr/>
        </p:nvPicPr>
        <p:blipFill>
          <a:blip r:embed="rId5"/>
          <a:stretch>
            <a:fillRect/>
          </a:stretch>
        </p:blipFill>
        <p:spPr>
          <a:xfrm>
            <a:off x="763809" y="4397431"/>
            <a:ext cx="5179788" cy="2076764"/>
          </a:xfrm>
          <a:prstGeom prst="rect">
            <a:avLst/>
          </a:prstGeom>
        </p:spPr>
      </p:pic>
      <p:pic>
        <p:nvPicPr>
          <p:cNvPr id="21" name="Picture 20">
            <a:extLst>
              <a:ext uri="{FF2B5EF4-FFF2-40B4-BE49-F238E27FC236}">
                <a16:creationId xmlns:a16="http://schemas.microsoft.com/office/drawing/2014/main" id="{573173AC-64A0-03AB-14BD-43ED4D02D0A5}"/>
              </a:ext>
            </a:extLst>
          </p:cNvPr>
          <p:cNvPicPr>
            <a:picLocks noChangeAspect="1"/>
          </p:cNvPicPr>
          <p:nvPr/>
        </p:nvPicPr>
        <p:blipFill>
          <a:blip r:embed="rId6"/>
          <a:stretch>
            <a:fillRect/>
          </a:stretch>
        </p:blipFill>
        <p:spPr>
          <a:xfrm>
            <a:off x="6567440" y="4382868"/>
            <a:ext cx="5020501" cy="2060767"/>
          </a:xfrm>
          <a:prstGeom prst="rect">
            <a:avLst/>
          </a:prstGeom>
        </p:spPr>
      </p:pic>
      <p:pic>
        <p:nvPicPr>
          <p:cNvPr id="22" name="Picture 2" descr="Kent State University - Healthcare Management Degree Guide">
            <a:extLst>
              <a:ext uri="{FF2B5EF4-FFF2-40B4-BE49-F238E27FC236}">
                <a16:creationId xmlns:a16="http://schemas.microsoft.com/office/drawing/2014/main" id="{FC864901-6669-5836-232D-EE0A4ECFFD4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84560" y="6471081"/>
            <a:ext cx="1107440" cy="323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4729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barn(inVertical)">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ipe(down)">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99271E-4765-AED7-7785-078ACB3C5FA6}"/>
              </a:ext>
            </a:extLst>
          </p:cNvPr>
          <p:cNvSpPr/>
          <p:nvPr/>
        </p:nvSpPr>
        <p:spPr>
          <a:xfrm>
            <a:off x="4006735" y="556955"/>
            <a:ext cx="3125585" cy="73983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b="1"/>
              <a:t>Data Cleaning</a:t>
            </a:r>
            <a:endParaRPr lang="en-US" sz="3200" b="1" dirty="0"/>
          </a:p>
        </p:txBody>
      </p:sp>
      <p:pic>
        <p:nvPicPr>
          <p:cNvPr id="4" name="Picture 2" descr="Kent State University - Healthcare Management Degree Guide">
            <a:extLst>
              <a:ext uri="{FF2B5EF4-FFF2-40B4-BE49-F238E27FC236}">
                <a16:creationId xmlns:a16="http://schemas.microsoft.com/office/drawing/2014/main" id="{888D8F89-7BE7-21F2-DEE4-F756056C4C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7357C80-C2CA-2FFB-23F1-DD117C5A13E3}"/>
              </a:ext>
            </a:extLst>
          </p:cNvPr>
          <p:cNvSpPr txBox="1"/>
          <p:nvPr/>
        </p:nvSpPr>
        <p:spPr>
          <a:xfrm>
            <a:off x="540327" y="1579418"/>
            <a:ext cx="9659389"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Tweets need a lot of cleaning but cleaning every single tweet would be inefficient ,because it would take too long. Cleaning requires the implementation of a general strategy:</a:t>
            </a:r>
          </a:p>
        </p:txBody>
      </p:sp>
      <p:sp>
        <p:nvSpPr>
          <p:cNvPr id="7" name="TextBox 6">
            <a:extLst>
              <a:ext uri="{FF2B5EF4-FFF2-40B4-BE49-F238E27FC236}">
                <a16:creationId xmlns:a16="http://schemas.microsoft.com/office/drawing/2014/main" id="{8E229370-0E34-4AE6-D1B5-BDC8ED2A2744}"/>
              </a:ext>
            </a:extLst>
          </p:cNvPr>
          <p:cNvSpPr txBox="1"/>
          <p:nvPr/>
        </p:nvSpPr>
        <p:spPr>
          <a:xfrm>
            <a:off x="682337" y="2508380"/>
            <a:ext cx="6097384" cy="3139321"/>
          </a:xfrm>
          <a:prstGeom prst="rect">
            <a:avLst/>
          </a:prstGeom>
          <a:noFill/>
        </p:spPr>
        <p:txBody>
          <a:bodyPr wrap="square">
            <a:spAutoFit/>
          </a:bodyPr>
          <a:lstStyle/>
          <a:p>
            <a:r>
              <a:rPr lang="en-US" dirty="0"/>
              <a:t>Removing Special Characters</a:t>
            </a:r>
          </a:p>
          <a:p>
            <a:endParaRPr lang="en-US" dirty="0"/>
          </a:p>
          <a:p>
            <a:r>
              <a:rPr lang="en-US" dirty="0"/>
              <a:t>Removing </a:t>
            </a:r>
            <a:r>
              <a:rPr lang="en-US" dirty="0" err="1"/>
              <a:t>Urls</a:t>
            </a:r>
            <a:endParaRPr lang="en-US" dirty="0"/>
          </a:p>
          <a:p>
            <a:endParaRPr lang="en-US" dirty="0"/>
          </a:p>
          <a:p>
            <a:r>
              <a:rPr lang="en-US" dirty="0"/>
              <a:t>Removing Punctuations</a:t>
            </a:r>
          </a:p>
          <a:p>
            <a:endParaRPr lang="en-US" dirty="0"/>
          </a:p>
          <a:p>
            <a:r>
              <a:rPr lang="en-US" dirty="0"/>
              <a:t>Spelling Correction </a:t>
            </a:r>
          </a:p>
          <a:p>
            <a:endParaRPr lang="en-US" dirty="0"/>
          </a:p>
          <a:p>
            <a:r>
              <a:rPr lang="en-US" dirty="0"/>
              <a:t>Removing Emails</a:t>
            </a:r>
          </a:p>
          <a:p>
            <a:endParaRPr lang="en-US" dirty="0"/>
          </a:p>
          <a:p>
            <a:r>
              <a:rPr lang="en-US" dirty="0"/>
              <a:t>Removing Accented Characters</a:t>
            </a:r>
          </a:p>
        </p:txBody>
      </p:sp>
      <p:pic>
        <p:nvPicPr>
          <p:cNvPr id="1026" name="Picture 2" descr="Free Black And White Check Mark, Download Free Black And ...">
            <a:extLst>
              <a:ext uri="{FF2B5EF4-FFF2-40B4-BE49-F238E27FC236}">
                <a16:creationId xmlns:a16="http://schemas.microsoft.com/office/drawing/2014/main" id="{DC017E2E-9E25-0411-B8C6-7AA84F110A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35767" y="2620963"/>
            <a:ext cx="195262" cy="18100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Free Black And White Check Mark, Download Free Black And ...">
            <a:extLst>
              <a:ext uri="{FF2B5EF4-FFF2-40B4-BE49-F238E27FC236}">
                <a16:creationId xmlns:a16="http://schemas.microsoft.com/office/drawing/2014/main" id="{C3E39A00-510F-BD32-D8A4-2ABF4B3FBA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18788" y="3118803"/>
            <a:ext cx="231371" cy="21448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Free Black And White Check Mark, Download Free Black And ...">
            <a:extLst>
              <a:ext uri="{FF2B5EF4-FFF2-40B4-BE49-F238E27FC236}">
                <a16:creationId xmlns:a16="http://schemas.microsoft.com/office/drawing/2014/main" id="{83C22761-BEE1-27A1-FD6D-F647760963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9348" y="3706077"/>
            <a:ext cx="231371" cy="21448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Free Black And White Check Mark, Download Free Black And ...">
            <a:extLst>
              <a:ext uri="{FF2B5EF4-FFF2-40B4-BE49-F238E27FC236}">
                <a16:creationId xmlns:a16="http://schemas.microsoft.com/office/drawing/2014/main" id="{1D806581-8CE8-7B26-AEC6-EA6FEFD9F2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3908" y="4256723"/>
            <a:ext cx="231371" cy="2144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Free Black And White Check Mark, Download Free Black And ...">
            <a:extLst>
              <a:ext uri="{FF2B5EF4-FFF2-40B4-BE49-F238E27FC236}">
                <a16:creationId xmlns:a16="http://schemas.microsoft.com/office/drawing/2014/main" id="{218BDE19-6919-7CE8-CB39-89C8C12B1F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7261" y="4769077"/>
            <a:ext cx="231371" cy="21448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Free Black And White Check Mark, Download Free Black And ...">
            <a:extLst>
              <a:ext uri="{FF2B5EF4-FFF2-40B4-BE49-F238E27FC236}">
                <a16:creationId xmlns:a16="http://schemas.microsoft.com/office/drawing/2014/main" id="{6EA14667-A433-D8D5-4974-5EA4E7B575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029" y="5318417"/>
            <a:ext cx="231371" cy="21448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6E4C2F58-3B9F-80E0-CB5F-FA390D5718F2}"/>
              </a:ext>
            </a:extLst>
          </p:cNvPr>
          <p:cNvPicPr>
            <a:picLocks noChangeAspect="1"/>
          </p:cNvPicPr>
          <p:nvPr/>
        </p:nvPicPr>
        <p:blipFill>
          <a:blip r:embed="rId5"/>
          <a:stretch>
            <a:fillRect/>
          </a:stretch>
        </p:blipFill>
        <p:spPr>
          <a:xfrm>
            <a:off x="6779721" y="4632252"/>
            <a:ext cx="5313097" cy="2225748"/>
          </a:xfrm>
          <a:prstGeom prst="rect">
            <a:avLst/>
          </a:prstGeom>
        </p:spPr>
      </p:pic>
      <p:pic>
        <p:nvPicPr>
          <p:cNvPr id="22" name="Picture 21">
            <a:extLst>
              <a:ext uri="{FF2B5EF4-FFF2-40B4-BE49-F238E27FC236}">
                <a16:creationId xmlns:a16="http://schemas.microsoft.com/office/drawing/2014/main" id="{9F17EBBB-4AF8-9422-D253-5D64B6F7A52D}"/>
              </a:ext>
            </a:extLst>
          </p:cNvPr>
          <p:cNvPicPr>
            <a:picLocks noChangeAspect="1"/>
          </p:cNvPicPr>
          <p:nvPr/>
        </p:nvPicPr>
        <p:blipFill>
          <a:blip r:embed="rId6"/>
          <a:stretch>
            <a:fillRect/>
          </a:stretch>
        </p:blipFill>
        <p:spPr>
          <a:xfrm>
            <a:off x="4006735" y="2222485"/>
            <a:ext cx="5313096" cy="2321235"/>
          </a:xfrm>
          <a:prstGeom prst="rect">
            <a:avLst/>
          </a:prstGeom>
        </p:spPr>
      </p:pic>
    </p:spTree>
    <p:extLst>
      <p:ext uri="{BB962C8B-B14F-4D97-AF65-F5344CB8AC3E}">
        <p14:creationId xmlns:p14="http://schemas.microsoft.com/office/powerpoint/2010/main" val="2046802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B923A7-BB14-55B8-9482-325891237BD5}"/>
              </a:ext>
            </a:extLst>
          </p:cNvPr>
          <p:cNvSpPr/>
          <p:nvPr/>
        </p:nvSpPr>
        <p:spPr>
          <a:xfrm>
            <a:off x="509047" y="669304"/>
            <a:ext cx="3157980" cy="4430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b="1" dirty="0"/>
              <a:t>Text Hammer</a:t>
            </a:r>
          </a:p>
        </p:txBody>
      </p:sp>
      <p:sp>
        <p:nvSpPr>
          <p:cNvPr id="4" name="TextBox 3">
            <a:extLst>
              <a:ext uri="{FF2B5EF4-FFF2-40B4-BE49-F238E27FC236}">
                <a16:creationId xmlns:a16="http://schemas.microsoft.com/office/drawing/2014/main" id="{37B29D6A-D840-24D3-CFE3-96AEE0D34FCE}"/>
              </a:ext>
            </a:extLst>
          </p:cNvPr>
          <p:cNvSpPr txBox="1"/>
          <p:nvPr/>
        </p:nvSpPr>
        <p:spPr>
          <a:xfrm>
            <a:off x="961534" y="1583703"/>
            <a:ext cx="6485641"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t>It is a text Pre-processing Package</a:t>
            </a:r>
          </a:p>
        </p:txBody>
      </p:sp>
      <p:pic>
        <p:nvPicPr>
          <p:cNvPr id="6" name="Picture 5">
            <a:extLst>
              <a:ext uri="{FF2B5EF4-FFF2-40B4-BE49-F238E27FC236}">
                <a16:creationId xmlns:a16="http://schemas.microsoft.com/office/drawing/2014/main" id="{D124090D-748A-84D6-6628-DC11824608F0}"/>
              </a:ext>
            </a:extLst>
          </p:cNvPr>
          <p:cNvPicPr>
            <a:picLocks noChangeAspect="1"/>
          </p:cNvPicPr>
          <p:nvPr/>
        </p:nvPicPr>
        <p:blipFill>
          <a:blip r:embed="rId2"/>
          <a:stretch>
            <a:fillRect/>
          </a:stretch>
        </p:blipFill>
        <p:spPr>
          <a:xfrm>
            <a:off x="240565" y="1975787"/>
            <a:ext cx="6280962" cy="3298510"/>
          </a:xfrm>
          <a:prstGeom prst="rect">
            <a:avLst/>
          </a:prstGeom>
        </p:spPr>
      </p:pic>
      <p:pic>
        <p:nvPicPr>
          <p:cNvPr id="8" name="Picture 7">
            <a:extLst>
              <a:ext uri="{FF2B5EF4-FFF2-40B4-BE49-F238E27FC236}">
                <a16:creationId xmlns:a16="http://schemas.microsoft.com/office/drawing/2014/main" id="{FCB2C04B-F07D-1DAF-6442-B494CED41C8D}"/>
              </a:ext>
            </a:extLst>
          </p:cNvPr>
          <p:cNvPicPr>
            <a:picLocks noChangeAspect="1"/>
          </p:cNvPicPr>
          <p:nvPr/>
        </p:nvPicPr>
        <p:blipFill>
          <a:blip r:embed="rId3"/>
          <a:stretch>
            <a:fillRect/>
          </a:stretch>
        </p:blipFill>
        <p:spPr>
          <a:xfrm>
            <a:off x="6605863" y="2424374"/>
            <a:ext cx="5463391" cy="1949006"/>
          </a:xfrm>
          <a:prstGeom prst="rect">
            <a:avLst/>
          </a:prstGeom>
        </p:spPr>
      </p:pic>
    </p:spTree>
    <p:extLst>
      <p:ext uri="{BB962C8B-B14F-4D97-AF65-F5344CB8AC3E}">
        <p14:creationId xmlns:p14="http://schemas.microsoft.com/office/powerpoint/2010/main" val="741961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FB9ABE0-E3C4-7395-181D-AE76B6EDDCAA}"/>
              </a:ext>
            </a:extLst>
          </p:cNvPr>
          <p:cNvSpPr/>
          <p:nvPr/>
        </p:nvSpPr>
        <p:spPr>
          <a:xfrm>
            <a:off x="4081806" y="329937"/>
            <a:ext cx="3271101" cy="62216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b="1" dirty="0"/>
              <a:t>Methodology</a:t>
            </a:r>
          </a:p>
        </p:txBody>
      </p:sp>
      <p:sp>
        <p:nvSpPr>
          <p:cNvPr id="4" name="TextBox 3">
            <a:extLst>
              <a:ext uri="{FF2B5EF4-FFF2-40B4-BE49-F238E27FC236}">
                <a16:creationId xmlns:a16="http://schemas.microsoft.com/office/drawing/2014/main" id="{40B7BA4D-A66C-D9D4-A62C-1A8B90447FCC}"/>
              </a:ext>
            </a:extLst>
          </p:cNvPr>
          <p:cNvSpPr txBox="1"/>
          <p:nvPr/>
        </p:nvSpPr>
        <p:spPr>
          <a:xfrm>
            <a:off x="431669" y="1472937"/>
            <a:ext cx="11328661" cy="646331"/>
          </a:xfrm>
          <a:prstGeom prst="rect">
            <a:avLst/>
          </a:prstGeom>
          <a:noFill/>
        </p:spPr>
        <p:txBody>
          <a:bodyPr wrap="square">
            <a:spAutoFit/>
          </a:bodyPr>
          <a:lstStyle/>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In 2019, Google announced that it has started using BERT in its search engine, and by late 2020, it was employing BERT in almost all English-language queries.</a:t>
            </a:r>
          </a:p>
        </p:txBody>
      </p:sp>
      <p:sp>
        <p:nvSpPr>
          <p:cNvPr id="7" name="Rectangle 6">
            <a:extLst>
              <a:ext uri="{FF2B5EF4-FFF2-40B4-BE49-F238E27FC236}">
                <a16:creationId xmlns:a16="http://schemas.microsoft.com/office/drawing/2014/main" id="{AB7C1A8C-881F-F550-1A1D-4C739D00B9AD}"/>
              </a:ext>
            </a:extLst>
          </p:cNvPr>
          <p:cNvSpPr/>
          <p:nvPr/>
        </p:nvSpPr>
        <p:spPr>
          <a:xfrm>
            <a:off x="431669" y="2640099"/>
            <a:ext cx="2552307" cy="21319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i="1" dirty="0">
                <a:solidFill>
                  <a:srgbClr val="FF0000"/>
                </a:solidFill>
              </a:rPr>
              <a:t>How does BERT work</a:t>
            </a:r>
            <a:r>
              <a:rPr lang="en-US" dirty="0">
                <a:solidFill>
                  <a:srgbClr val="FF0000"/>
                </a:solidFill>
              </a:rPr>
              <a:t>?</a:t>
            </a:r>
          </a:p>
        </p:txBody>
      </p:sp>
      <p:sp>
        <p:nvSpPr>
          <p:cNvPr id="8" name="TextBox 7">
            <a:extLst>
              <a:ext uri="{FF2B5EF4-FFF2-40B4-BE49-F238E27FC236}">
                <a16:creationId xmlns:a16="http://schemas.microsoft.com/office/drawing/2014/main" id="{AFACBC0E-C314-A78B-F56B-6A256F21DD6A}"/>
              </a:ext>
            </a:extLst>
          </p:cNvPr>
          <p:cNvSpPr txBox="1"/>
          <p:nvPr/>
        </p:nvSpPr>
        <p:spPr>
          <a:xfrm>
            <a:off x="313441" y="2988027"/>
            <a:ext cx="11215540" cy="2585323"/>
          </a:xfrm>
          <a:prstGeom prst="rect">
            <a:avLst/>
          </a:prstGeom>
          <a:noFill/>
        </p:spPr>
        <p:txBody>
          <a:bodyPr wrap="square" rtlCol="0">
            <a:spAutoFit/>
          </a:bodyPr>
          <a:lstStyle/>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Language modeling (15% of tokens were masked, and BERT was taught to interpret them from context) and next sentence prediction were the two tasks that BERT had been pretrained on (BERT was trained to predict if a chosen next sentence was probable or not given the first sentence).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t> BERT was trained on two modelling methods: </a:t>
            </a:r>
          </a:p>
          <a:p>
            <a:pPr marL="285750" indent="-285750">
              <a:buFont typeface="Arial" panose="020B0604020202020204" pitchFamily="34" charset="0"/>
              <a:buChar char="•"/>
            </a:pPr>
            <a:r>
              <a:rPr lang="en-US" dirty="0"/>
              <a:t>Masked Language Model</a:t>
            </a:r>
          </a:p>
          <a:p>
            <a:pPr marL="285750" indent="-285750">
              <a:buFont typeface="Arial" panose="020B0604020202020204" pitchFamily="34" charset="0"/>
              <a:buChar char="•"/>
            </a:pPr>
            <a:r>
              <a:rPr lang="en-US" dirty="0"/>
              <a:t>Next Sentence Prediction</a:t>
            </a:r>
            <a:endParaRPr lang="en-US" sz="1800" dirty="0">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 BERT gains knowledge of word contextual embeddings as a result of training</a:t>
            </a:r>
            <a:endParaRPr lang="en-US" dirty="0"/>
          </a:p>
        </p:txBody>
      </p:sp>
      <p:pic>
        <p:nvPicPr>
          <p:cNvPr id="9" name="Picture 2" descr="Kent State University - Healthcare Management Degree Guide">
            <a:extLst>
              <a:ext uri="{FF2B5EF4-FFF2-40B4-BE49-F238E27FC236}">
                <a16:creationId xmlns:a16="http://schemas.microsoft.com/office/drawing/2014/main" id="{D63C04A6-4082-55CD-760B-886B369364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7067" y="6235457"/>
            <a:ext cx="1914933" cy="558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11385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{69E39987-4099-41AF-A84D-73FDE58B0EE6}tf55705232_win32</Template>
  <TotalTime>750</TotalTime>
  <Words>1294</Words>
  <Application>Microsoft Office PowerPoint</Application>
  <PresentationFormat>Widescreen</PresentationFormat>
  <Paragraphs>159</Paragraphs>
  <Slides>20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Goudy Old Style</vt:lpstr>
      <vt:lpstr>Times New Roman</vt:lpstr>
      <vt:lpstr>Wingdings</vt:lpstr>
      <vt:lpstr>Wingdings 2</vt:lpstr>
      <vt:lpstr>SlateVTI</vt:lpstr>
      <vt:lpstr>  Natural Language Processing  with  Disaster Tweets</vt:lpstr>
      <vt:lpstr>INDEX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Our Web Application using Streamlit</vt:lpstr>
      <vt:lpstr>PowerPoint Presentation</vt:lpstr>
      <vt:lpstr>PowerPoint Presentation</vt:lpstr>
      <vt:lpstr>PowerPoint Presentation</vt:lpstr>
      <vt:lpstr>References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Natural Language Processing  with  Disaster Tweets</dc:title>
  <dc:creator>likitha reddy</dc:creator>
  <cp:lastModifiedBy>SAI KUMAR REDDY NOSSAM</cp:lastModifiedBy>
  <cp:revision>48</cp:revision>
  <dcterms:created xsi:type="dcterms:W3CDTF">2022-09-09T01:35:03Z</dcterms:created>
  <dcterms:modified xsi:type="dcterms:W3CDTF">2022-12-12T00:19:14Z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